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286" r:id="rId2"/>
    <p:sldId id="269" r:id="rId3"/>
    <p:sldId id="270" r:id="rId4"/>
    <p:sldId id="273" r:id="rId5"/>
    <p:sldId id="277" r:id="rId6"/>
    <p:sldId id="302" r:id="rId7"/>
    <p:sldId id="288" r:id="rId8"/>
    <p:sldId id="278" r:id="rId9"/>
    <p:sldId id="289" r:id="rId10"/>
    <p:sldId id="290" r:id="rId11"/>
    <p:sldId id="272" r:id="rId12"/>
    <p:sldId id="293" r:id="rId13"/>
    <p:sldId id="292" r:id="rId14"/>
    <p:sldId id="257" r:id="rId15"/>
    <p:sldId id="294" r:id="rId16"/>
    <p:sldId id="303" r:id="rId17"/>
    <p:sldId id="287" r:id="rId18"/>
    <p:sldId id="295" r:id="rId19"/>
    <p:sldId id="296" r:id="rId20"/>
    <p:sldId id="297" r:id="rId21"/>
    <p:sldId id="298" r:id="rId22"/>
    <p:sldId id="299" r:id="rId23"/>
    <p:sldId id="300" r:id="rId24"/>
    <p:sldId id="301" r:id="rId25"/>
  </p:sldIdLst>
  <p:sldSz cx="12192000" cy="6858000"/>
  <p:notesSz cx="6735763" cy="9866313"/>
  <p:custShowLst>
    <p:custShow name="学びの活動" id="0">
      <p:sldLst>
        <p:sld r:id="rId12"/>
      </p:sldLst>
    </p:custShow>
  </p:custShowLst>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小松　史" initials="小松　史" lastIdx="3" clrIdx="0">
    <p:extLst>
      <p:ext uri="{19B8F6BF-5375-455C-9EA6-DF929625EA0E}">
        <p15:presenceInfo xmlns:p15="http://schemas.microsoft.com/office/powerpoint/2012/main" userId="S-1-5-21-2584162954-2024034027-3327744939-54377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FF7C80"/>
    <a:srgbClr val="FFAADE"/>
    <a:srgbClr val="FF9900"/>
    <a:srgbClr val="99FFCC"/>
    <a:srgbClr val="00CC99"/>
    <a:srgbClr val="CCFFCC"/>
    <a:srgbClr val="FFFFCC"/>
    <a:srgbClr val="CCFFFF"/>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96" autoAdjust="0"/>
    <p:restoredTop sz="94660"/>
  </p:normalViewPr>
  <p:slideViewPr>
    <p:cSldViewPr snapToGrid="0">
      <p:cViewPr varScale="1">
        <p:scale>
          <a:sx n="85" d="100"/>
          <a:sy n="85" d="100"/>
        </p:scale>
        <p:origin x="59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3" y="0"/>
            <a:ext cx="2918831" cy="495029"/>
          </a:xfrm>
          <a:prstGeom prst="rect">
            <a:avLst/>
          </a:prstGeom>
        </p:spPr>
        <p:txBody>
          <a:bodyPr vert="horz" lIns="91440" tIns="45720" rIns="91440" bIns="45720" rtlCol="0"/>
          <a:lstStyle>
            <a:lvl1pPr algn="r">
              <a:defRPr sz="1200"/>
            </a:lvl1pPr>
          </a:lstStyle>
          <a:p>
            <a:fld id="{86DDD345-F581-488A-ADEA-5AC914ECA2D9}" type="datetimeFigureOut">
              <a:rPr kumimoji="1" lang="ja-JP" altLang="en-US" smtClean="0"/>
              <a:t>2024/3/11</a:t>
            </a:fld>
            <a:endParaRPr kumimoji="1" lang="ja-JP" altLang="en-US"/>
          </a:p>
        </p:txBody>
      </p:sp>
      <p:sp>
        <p:nvSpPr>
          <p:cNvPr id="4" name="フッター プレースホルダー 3"/>
          <p:cNvSpPr>
            <a:spLocks noGrp="1"/>
          </p:cNvSpPr>
          <p:nvPr>
            <p:ph type="ftr" sz="quarter" idx="2"/>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3" y="9371286"/>
            <a:ext cx="2918831" cy="495028"/>
          </a:xfrm>
          <a:prstGeom prst="rect">
            <a:avLst/>
          </a:prstGeom>
        </p:spPr>
        <p:txBody>
          <a:bodyPr vert="horz" lIns="91440" tIns="45720" rIns="91440" bIns="45720" rtlCol="0" anchor="b"/>
          <a:lstStyle>
            <a:lvl1pPr algn="r">
              <a:defRPr sz="1200"/>
            </a:lvl1pPr>
          </a:lstStyle>
          <a:p>
            <a:fld id="{ABD526B8-4E9C-409C-BE5F-EA99386186B7}" type="slidenum">
              <a:rPr kumimoji="1" lang="ja-JP" altLang="en-US" smtClean="0"/>
              <a:t>‹#›</a:t>
            </a:fld>
            <a:endParaRPr kumimoji="1" lang="ja-JP" altLang="en-US"/>
          </a:p>
        </p:txBody>
      </p:sp>
    </p:spTree>
    <p:extLst>
      <p:ext uri="{BB962C8B-B14F-4D97-AF65-F5344CB8AC3E}">
        <p14:creationId xmlns:p14="http://schemas.microsoft.com/office/powerpoint/2010/main" val="6593379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18E8856A-5545-4FC9-9545-259B8B7ADB4A}" type="datetimeFigureOut">
              <a:rPr kumimoji="1" lang="ja-JP" altLang="en-US" smtClean="0"/>
              <a:t>2024/3/11</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BCFD5821-6BDA-435D-A229-37174DC1564B}" type="slidenum">
              <a:rPr kumimoji="1" lang="ja-JP" altLang="en-US" smtClean="0"/>
              <a:t>‹#›</a:t>
            </a:fld>
            <a:endParaRPr kumimoji="1" lang="ja-JP" altLang="en-US"/>
          </a:p>
        </p:txBody>
      </p:sp>
    </p:spTree>
    <p:extLst>
      <p:ext uri="{BB962C8B-B14F-4D97-AF65-F5344CB8AC3E}">
        <p14:creationId xmlns:p14="http://schemas.microsoft.com/office/powerpoint/2010/main" val="238224365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dirty="0" smtClean="0">
                <a:solidFill>
                  <a:schemeClr val="tx1"/>
                </a:solidFill>
                <a:effectLst/>
                <a:latin typeface="+mn-lt"/>
                <a:ea typeface="+mn-ea"/>
                <a:cs typeface="+mn-cs"/>
              </a:rPr>
              <a:t>　まず、「一人１台の学習者用端末を活用した書く</a:t>
            </a:r>
            <a:r>
              <a:rPr kumimoji="1" lang="ja-JP" altLang="ja-JP" sz="1200" kern="1200" dirty="0" smtClean="0">
                <a:solidFill>
                  <a:schemeClr val="tx1"/>
                </a:solidFill>
                <a:effectLst/>
                <a:latin typeface="+mn-lt"/>
                <a:ea typeface="+mn-ea"/>
                <a:cs typeface="+mn-cs"/>
              </a:rPr>
              <a:t>授業モデル</a:t>
            </a:r>
            <a:r>
              <a:rPr kumimoji="1" lang="ja-JP" altLang="en-US" sz="1200" kern="1200" dirty="0" smtClean="0">
                <a:solidFill>
                  <a:schemeClr val="tx1"/>
                </a:solidFill>
                <a:effectLst/>
                <a:latin typeface="+mn-lt"/>
                <a:ea typeface="+mn-ea"/>
                <a:cs typeface="+mn-cs"/>
              </a:rPr>
              <a:t>」について説明いたします。</a:t>
            </a:r>
            <a:endParaRPr kumimoji="1" lang="en-US" altLang="ja-JP" sz="1200" kern="1200" dirty="0" smtClean="0">
              <a:solidFill>
                <a:schemeClr val="tx1"/>
              </a:solidFill>
              <a:effectLst/>
              <a:latin typeface="+mn-lt"/>
              <a:ea typeface="+mn-ea"/>
              <a:cs typeface="+mn-cs"/>
            </a:endParaRPr>
          </a:p>
          <a:p>
            <a:r>
              <a:rPr kumimoji="1" lang="ja-JP" altLang="ja-JP" sz="1200" kern="1200" dirty="0" smtClean="0">
                <a:solidFill>
                  <a:schemeClr val="tx1"/>
                </a:solidFill>
                <a:effectLst/>
                <a:latin typeface="+mn-lt"/>
                <a:ea typeface="+mn-ea"/>
                <a:cs typeface="+mn-cs"/>
              </a:rPr>
              <a:t>こちらは、「デジタルを活用したこれからの学びの提案」に示された①学びのプロセスについて」を参考としました</a:t>
            </a:r>
            <a:r>
              <a:rPr kumimoji="1" lang="ja-JP" altLang="en-US" sz="1200" kern="1200" dirty="0" smtClean="0">
                <a:solidFill>
                  <a:schemeClr val="tx1"/>
                </a:solidFill>
                <a:effectLst/>
                <a:latin typeface="+mn-lt"/>
                <a:ea typeface="+mn-ea"/>
                <a:cs typeface="+mn-cs"/>
              </a:rPr>
              <a:t>。</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①◆の学習課題の設定、見通しの設定では、</a:t>
            </a:r>
            <a:r>
              <a:rPr kumimoji="1" lang="ja-JP" altLang="ja-JP" sz="1200" kern="1200" dirty="0" smtClean="0">
                <a:solidFill>
                  <a:schemeClr val="tx1"/>
                </a:solidFill>
                <a:effectLst/>
                <a:latin typeface="+mn-lt"/>
                <a:ea typeface="+mn-ea"/>
                <a:cs typeface="+mn-cs"/>
              </a:rPr>
              <a:t>教師が</a:t>
            </a:r>
            <a:r>
              <a:rPr kumimoji="1" lang="ja-JP" altLang="en-US" sz="1200" kern="1200" dirty="0" smtClean="0">
                <a:solidFill>
                  <a:schemeClr val="tx1"/>
                </a:solidFill>
                <a:effectLst/>
                <a:latin typeface="+mn-lt"/>
                <a:ea typeface="+mn-ea"/>
                <a:cs typeface="+mn-cs"/>
              </a:rPr>
              <a:t>学習</a:t>
            </a:r>
            <a:r>
              <a:rPr kumimoji="1" lang="ja-JP" altLang="ja-JP" sz="1200" kern="1200" dirty="0" smtClean="0">
                <a:solidFill>
                  <a:schemeClr val="tx1"/>
                </a:solidFill>
                <a:effectLst/>
                <a:latin typeface="+mn-lt"/>
                <a:ea typeface="+mn-ea"/>
                <a:cs typeface="+mn-cs"/>
              </a:rPr>
              <a:t>課題を提示し、児童</a:t>
            </a:r>
            <a:r>
              <a:rPr kumimoji="1" lang="ja-JP" altLang="en-US" sz="1200" kern="1200" dirty="0" smtClean="0">
                <a:solidFill>
                  <a:schemeClr val="tx1"/>
                </a:solidFill>
                <a:effectLst/>
                <a:latin typeface="+mn-lt"/>
                <a:ea typeface="+mn-ea"/>
                <a:cs typeface="+mn-cs"/>
              </a:rPr>
              <a:t>が各自で</a:t>
            </a:r>
            <a:r>
              <a:rPr kumimoji="1" lang="ja-JP" altLang="ja-JP" sz="1200" kern="1200" dirty="0" smtClean="0">
                <a:solidFill>
                  <a:schemeClr val="tx1"/>
                </a:solidFill>
                <a:effectLst/>
                <a:latin typeface="+mn-lt"/>
                <a:ea typeface="+mn-ea"/>
                <a:cs typeface="+mn-cs"/>
              </a:rPr>
              <a:t>学習計画を</a:t>
            </a:r>
            <a:r>
              <a:rPr kumimoji="1" lang="ja-JP" altLang="en-US" sz="1200" kern="1200" dirty="0" smtClean="0">
                <a:solidFill>
                  <a:schemeClr val="tx1"/>
                </a:solidFill>
                <a:effectLst/>
                <a:latin typeface="+mn-lt"/>
                <a:ea typeface="+mn-ea"/>
                <a:cs typeface="+mn-cs"/>
              </a:rPr>
              <a:t>立てます</a:t>
            </a:r>
            <a:r>
              <a:rPr kumimoji="1" lang="ja-JP" altLang="ja-JP" sz="1200" kern="1200" dirty="0" smtClean="0">
                <a:solidFill>
                  <a:schemeClr val="tx1"/>
                </a:solidFill>
                <a:effectLst/>
                <a:latin typeface="+mn-lt"/>
                <a:ea typeface="+mn-ea"/>
                <a:cs typeface="+mn-cs"/>
              </a:rPr>
              <a:t>。</a:t>
            </a:r>
          </a:p>
          <a:p>
            <a:r>
              <a:rPr kumimoji="1" lang="ja-JP" altLang="ja-JP" sz="1200" kern="1200" dirty="0" smtClean="0">
                <a:solidFill>
                  <a:schemeClr val="tx1"/>
                </a:solidFill>
                <a:effectLst/>
                <a:latin typeface="+mn-lt"/>
                <a:ea typeface="+mn-ea"/>
                <a:cs typeface="+mn-cs"/>
              </a:rPr>
              <a:t>②◆</a:t>
            </a:r>
            <a:r>
              <a:rPr kumimoji="1" lang="ja-JP" altLang="en-US" sz="1200" kern="1200" dirty="0" smtClean="0">
                <a:solidFill>
                  <a:schemeClr val="tx1"/>
                </a:solidFill>
                <a:effectLst/>
                <a:latin typeface="+mn-lt"/>
                <a:ea typeface="+mn-ea"/>
                <a:cs typeface="+mn-cs"/>
              </a:rPr>
              <a:t>の学びの活動では、「題材の設定、情報の収集、内容の検討」等の各過程において、</a:t>
            </a:r>
            <a:r>
              <a:rPr kumimoji="1" lang="ja-JP" altLang="en-US" sz="1200" b="0" i="0" u="none" strike="noStrike" kern="1200" baseline="0" dirty="0" smtClean="0">
                <a:solidFill>
                  <a:schemeClr val="tx1"/>
                </a:solidFill>
                <a:effectLst/>
                <a:latin typeface="+mn-lt"/>
                <a:ea typeface="+mn-ea"/>
                <a:cs typeface="+mn-cs"/>
              </a:rPr>
              <a:t>児童自身</a:t>
            </a:r>
            <a:r>
              <a:rPr kumimoji="1" lang="ja-JP" altLang="en-US" sz="1200" b="0" i="0" u="none" strike="noStrike" kern="1200" baseline="0" dirty="0" smtClean="0">
                <a:solidFill>
                  <a:schemeClr val="tx1"/>
                </a:solidFill>
                <a:latin typeface="+mn-lt"/>
                <a:ea typeface="+mn-ea"/>
                <a:cs typeface="+mn-cs"/>
              </a:rPr>
              <a:t>が学びのプロセスを決定しながら横断的に学習を進めます。</a:t>
            </a:r>
            <a:endParaRPr kumimoji="1" lang="en-US" altLang="ja-JP" sz="1200" b="0" i="0" u="none" strike="noStrike" kern="1200" baseline="0" dirty="0" smtClean="0">
              <a:solidFill>
                <a:schemeClr val="tx1"/>
              </a:solidFill>
              <a:latin typeface="+mn-lt"/>
              <a:ea typeface="+mn-ea"/>
              <a:cs typeface="+mn-cs"/>
            </a:endParaRPr>
          </a:p>
          <a:p>
            <a:r>
              <a:rPr kumimoji="1" lang="ja-JP" altLang="en-US" sz="1200" kern="1200" dirty="0" smtClean="0">
                <a:solidFill>
                  <a:schemeClr val="tx1"/>
                </a:solidFill>
                <a:effectLst/>
                <a:latin typeface="+mn-lt"/>
                <a:ea typeface="+mn-ea"/>
                <a:cs typeface="+mn-cs"/>
              </a:rPr>
              <a:t>例えば、児童が構成の検討段階で、情報が少ないことに気付きました。その場合、児童は自己判断で構成の検討から◆内容の検討に戻り、情報を確認することや足りない情報を再収集するなどして、自己の学びを調整することができます。</a:t>
            </a:r>
            <a:endParaRPr kumimoji="1" lang="en-US" altLang="ja-JP" sz="1200" kern="1200" dirty="0" smtClean="0">
              <a:solidFill>
                <a:schemeClr val="tx1"/>
              </a:solidFill>
              <a:effectLst/>
              <a:latin typeface="+mn-lt"/>
              <a:ea typeface="+mn-ea"/>
              <a:cs typeface="+mn-cs"/>
            </a:endParaRPr>
          </a:p>
          <a:p>
            <a:r>
              <a:rPr kumimoji="1" lang="ja-JP" altLang="ja-JP" sz="1200" kern="1200" dirty="0" smtClean="0">
                <a:solidFill>
                  <a:schemeClr val="tx1"/>
                </a:solidFill>
                <a:effectLst/>
                <a:latin typeface="+mn-lt"/>
                <a:ea typeface="+mn-ea"/>
                <a:cs typeface="+mn-cs"/>
              </a:rPr>
              <a:t>③◆</a:t>
            </a:r>
            <a:r>
              <a:rPr kumimoji="1" lang="ja-JP" altLang="en-US" sz="1200" kern="1200" dirty="0" smtClean="0">
                <a:solidFill>
                  <a:schemeClr val="tx1"/>
                </a:solidFill>
                <a:effectLst/>
                <a:latin typeface="+mn-lt"/>
                <a:ea typeface="+mn-ea"/>
                <a:cs typeface="+mn-cs"/>
              </a:rPr>
              <a:t>の振り返り</a:t>
            </a:r>
            <a:r>
              <a:rPr kumimoji="1" lang="ja-JP" altLang="ja-JP" sz="1200" kern="1200" dirty="0" smtClean="0">
                <a:solidFill>
                  <a:schemeClr val="tx1"/>
                </a:solidFill>
                <a:effectLst/>
                <a:latin typeface="+mn-lt"/>
                <a:ea typeface="+mn-ea"/>
                <a:cs typeface="+mn-cs"/>
              </a:rPr>
              <a:t>では、児童</a:t>
            </a:r>
            <a:r>
              <a:rPr kumimoji="1" lang="ja-JP" altLang="en-US" sz="1200" kern="1200" dirty="0" smtClean="0">
                <a:solidFill>
                  <a:schemeClr val="tx1"/>
                </a:solidFill>
                <a:effectLst/>
                <a:latin typeface="+mn-lt"/>
                <a:ea typeface="+mn-ea"/>
                <a:cs typeface="+mn-cs"/>
              </a:rPr>
              <a:t>自身</a:t>
            </a:r>
            <a:r>
              <a:rPr kumimoji="1" lang="ja-JP" altLang="ja-JP" sz="1200" kern="1200" dirty="0" smtClean="0">
                <a:solidFill>
                  <a:schemeClr val="tx1"/>
                </a:solidFill>
                <a:effectLst/>
                <a:latin typeface="+mn-lt"/>
                <a:ea typeface="+mn-ea"/>
                <a:cs typeface="+mn-cs"/>
              </a:rPr>
              <a:t>が学習の内容及び学習方法を振り返り</a:t>
            </a:r>
            <a:r>
              <a:rPr kumimoji="1" lang="ja-JP" altLang="en-US"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共有すること</a:t>
            </a:r>
            <a:r>
              <a:rPr kumimoji="1" lang="ja-JP" altLang="en-US" sz="1200" kern="1200" dirty="0" smtClean="0">
                <a:solidFill>
                  <a:schemeClr val="tx1"/>
                </a:solidFill>
                <a:effectLst/>
                <a:latin typeface="+mn-lt"/>
                <a:ea typeface="+mn-ea"/>
                <a:cs typeface="+mn-cs"/>
              </a:rPr>
              <a:t>から、</a:t>
            </a:r>
            <a:r>
              <a:rPr kumimoji="1" lang="ja-JP" altLang="ja-JP" sz="1200" kern="1200" dirty="0" smtClean="0">
                <a:solidFill>
                  <a:schemeClr val="tx1"/>
                </a:solidFill>
                <a:effectLst/>
                <a:latin typeface="+mn-lt"/>
                <a:ea typeface="+mn-ea"/>
                <a:cs typeface="+mn-cs"/>
              </a:rPr>
              <a:t>次の学習へどのように生かしていくか考え</a:t>
            </a:r>
            <a:r>
              <a:rPr kumimoji="1" lang="ja-JP" altLang="en-US" sz="1200" kern="1200" dirty="0" smtClean="0">
                <a:solidFill>
                  <a:schemeClr val="tx1"/>
                </a:solidFill>
                <a:effectLst/>
                <a:latin typeface="+mn-lt"/>
                <a:ea typeface="+mn-ea"/>
                <a:cs typeface="+mn-cs"/>
              </a:rPr>
              <a:t>ます</a:t>
            </a:r>
            <a:r>
              <a:rPr kumimoji="1" lang="ja-JP" altLang="ja-JP" sz="1200" kern="1200" dirty="0" smtClean="0">
                <a:solidFill>
                  <a:schemeClr val="tx1"/>
                </a:solidFill>
                <a:effectLst/>
                <a:latin typeface="+mn-lt"/>
                <a:ea typeface="+mn-ea"/>
                <a:cs typeface="+mn-cs"/>
              </a:rPr>
              <a:t>。</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このように、互いの学習途中段階を知り、それを参考にして書くことや自分の学びの修正をすることが一人１台の学習者用端末の活用により実現可能となります。</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　次に、</a:t>
            </a:r>
            <a:r>
              <a:rPr kumimoji="1" lang="ja-JP" altLang="ja-JP" sz="1200" kern="1200" dirty="0" smtClean="0">
                <a:solidFill>
                  <a:schemeClr val="tx1"/>
                </a:solidFill>
                <a:effectLst/>
                <a:latin typeface="+mn-lt"/>
                <a:ea typeface="+mn-ea"/>
                <a:cs typeface="+mn-cs"/>
              </a:rPr>
              <a:t>付箋・共有機能を活用した</a:t>
            </a:r>
            <a:r>
              <a:rPr kumimoji="1" lang="ja-JP" altLang="en-US" sz="1200" kern="1200" dirty="0" smtClean="0">
                <a:solidFill>
                  <a:schemeClr val="tx1"/>
                </a:solidFill>
                <a:effectLst/>
                <a:latin typeface="+mn-lt"/>
                <a:ea typeface="+mn-ea"/>
                <a:cs typeface="+mn-cs"/>
              </a:rPr>
              <a:t>五つの</a:t>
            </a:r>
            <a:r>
              <a:rPr kumimoji="1" lang="ja-JP" altLang="ja-JP" sz="1200" kern="1200" dirty="0" smtClean="0">
                <a:solidFill>
                  <a:schemeClr val="tx1"/>
                </a:solidFill>
                <a:effectLst/>
                <a:latin typeface="+mn-lt"/>
                <a:ea typeface="+mn-ea"/>
                <a:cs typeface="+mn-cs"/>
              </a:rPr>
              <a:t>学習活動</a:t>
            </a:r>
            <a:r>
              <a:rPr kumimoji="1" lang="ja-JP" altLang="en-US" sz="1200" kern="1200" dirty="0" smtClean="0">
                <a:solidFill>
                  <a:schemeClr val="tx1"/>
                </a:solidFill>
                <a:effectLst/>
                <a:latin typeface="+mn-lt"/>
                <a:ea typeface="+mn-ea"/>
                <a:cs typeface="+mn-cs"/>
              </a:rPr>
              <a:t>です。</a:t>
            </a:r>
            <a:r>
              <a:rPr kumimoji="1" lang="ja-JP" altLang="ja-JP" sz="1200" kern="1200" dirty="0" smtClean="0">
                <a:solidFill>
                  <a:schemeClr val="tx1"/>
                </a:solidFill>
                <a:effectLst/>
                <a:latin typeface="+mn-lt"/>
                <a:ea typeface="+mn-ea"/>
                <a:cs typeface="+mn-cs"/>
              </a:rPr>
              <a:t>◆</a:t>
            </a:r>
          </a:p>
          <a:p>
            <a:endParaRPr kumimoji="1" lang="ja-JP" altLang="ja-JP" sz="1200" kern="1200" dirty="0" smtClean="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8BCE8D8C-16A1-443B-ADC6-0897BC341F6E}" type="slidenum">
              <a:rPr kumimoji="1" lang="ja-JP" altLang="en-US" smtClean="0"/>
              <a:t>1</a:t>
            </a:fld>
            <a:endParaRPr kumimoji="1" lang="ja-JP" altLang="en-US"/>
          </a:p>
        </p:txBody>
      </p:sp>
    </p:spTree>
    <p:extLst>
      <p:ext uri="{BB962C8B-B14F-4D97-AF65-F5344CB8AC3E}">
        <p14:creationId xmlns:p14="http://schemas.microsoft.com/office/powerpoint/2010/main" val="39396192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dirty="0" smtClean="0">
                <a:solidFill>
                  <a:schemeClr val="tx1"/>
                </a:solidFill>
                <a:effectLst/>
                <a:latin typeface="+mn-lt"/>
                <a:ea typeface="+mn-ea"/>
                <a:cs typeface="+mn-cs"/>
              </a:rPr>
              <a:t>　開発研究は次の二点です。まず、「書く」</a:t>
            </a:r>
            <a:r>
              <a:rPr kumimoji="1" lang="ja-JP" altLang="ja-JP" sz="1200" kern="1200" dirty="0" smtClean="0">
                <a:solidFill>
                  <a:schemeClr val="tx1"/>
                </a:solidFill>
                <a:effectLst/>
                <a:latin typeface="+mn-lt"/>
                <a:ea typeface="+mn-ea"/>
                <a:cs typeface="+mn-cs"/>
              </a:rPr>
              <a:t>授業モデル</a:t>
            </a:r>
            <a:r>
              <a:rPr kumimoji="1" lang="ja-JP" altLang="en-US" sz="1200" kern="1200" dirty="0" smtClean="0">
                <a:solidFill>
                  <a:schemeClr val="tx1"/>
                </a:solidFill>
                <a:effectLst/>
                <a:latin typeface="+mn-lt"/>
                <a:ea typeface="+mn-ea"/>
                <a:cs typeface="+mn-cs"/>
              </a:rPr>
              <a:t>の開発です。</a:t>
            </a:r>
            <a:r>
              <a:rPr kumimoji="1" lang="ja-JP" altLang="ja-JP" sz="1200" kern="1200" dirty="0" smtClean="0">
                <a:solidFill>
                  <a:schemeClr val="tx1"/>
                </a:solidFill>
                <a:effectLst/>
                <a:latin typeface="+mn-lt"/>
                <a:ea typeface="+mn-ea"/>
                <a:cs typeface="+mn-cs"/>
              </a:rPr>
              <a:t>こちらは、「デジタルを活用したこれからの学びの提案」に示された①学びのプロセスについて」を参考としました</a:t>
            </a:r>
            <a:r>
              <a:rPr kumimoji="1" lang="ja-JP" altLang="en-US" sz="1200" kern="1200" dirty="0" smtClean="0">
                <a:solidFill>
                  <a:schemeClr val="tx1"/>
                </a:solidFill>
                <a:effectLst/>
                <a:latin typeface="+mn-lt"/>
                <a:ea typeface="+mn-ea"/>
                <a:cs typeface="+mn-cs"/>
              </a:rPr>
              <a:t>。</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①◆の学習課題の設定、見通しの設定では、</a:t>
            </a:r>
            <a:r>
              <a:rPr kumimoji="1" lang="ja-JP" altLang="ja-JP" sz="1200" kern="1200" dirty="0" smtClean="0">
                <a:solidFill>
                  <a:schemeClr val="tx1"/>
                </a:solidFill>
                <a:effectLst/>
                <a:latin typeface="+mn-lt"/>
                <a:ea typeface="+mn-ea"/>
                <a:cs typeface="+mn-cs"/>
              </a:rPr>
              <a:t>教師が</a:t>
            </a:r>
            <a:r>
              <a:rPr kumimoji="1" lang="ja-JP" altLang="en-US" sz="1200" kern="1200" dirty="0" smtClean="0">
                <a:solidFill>
                  <a:schemeClr val="tx1"/>
                </a:solidFill>
                <a:effectLst/>
                <a:latin typeface="+mn-lt"/>
                <a:ea typeface="+mn-ea"/>
                <a:cs typeface="+mn-cs"/>
              </a:rPr>
              <a:t>学習</a:t>
            </a:r>
            <a:r>
              <a:rPr kumimoji="1" lang="ja-JP" altLang="ja-JP" sz="1200" kern="1200" dirty="0" smtClean="0">
                <a:solidFill>
                  <a:schemeClr val="tx1"/>
                </a:solidFill>
                <a:effectLst/>
                <a:latin typeface="+mn-lt"/>
                <a:ea typeface="+mn-ea"/>
                <a:cs typeface="+mn-cs"/>
              </a:rPr>
              <a:t>課題を提示し、児童</a:t>
            </a:r>
            <a:r>
              <a:rPr kumimoji="1" lang="ja-JP" altLang="en-US" sz="1200" kern="1200" dirty="0" smtClean="0">
                <a:solidFill>
                  <a:schemeClr val="tx1"/>
                </a:solidFill>
                <a:effectLst/>
                <a:latin typeface="+mn-lt"/>
                <a:ea typeface="+mn-ea"/>
                <a:cs typeface="+mn-cs"/>
              </a:rPr>
              <a:t>が各自で</a:t>
            </a:r>
            <a:r>
              <a:rPr kumimoji="1" lang="ja-JP" altLang="ja-JP" sz="1200" kern="1200" dirty="0" smtClean="0">
                <a:solidFill>
                  <a:schemeClr val="tx1"/>
                </a:solidFill>
                <a:effectLst/>
                <a:latin typeface="+mn-lt"/>
                <a:ea typeface="+mn-ea"/>
                <a:cs typeface="+mn-cs"/>
              </a:rPr>
              <a:t>学習計画を</a:t>
            </a:r>
            <a:r>
              <a:rPr kumimoji="1" lang="ja-JP" altLang="en-US" sz="1200" kern="1200" dirty="0" smtClean="0">
                <a:solidFill>
                  <a:schemeClr val="tx1"/>
                </a:solidFill>
                <a:effectLst/>
                <a:latin typeface="+mn-lt"/>
                <a:ea typeface="+mn-ea"/>
                <a:cs typeface="+mn-cs"/>
              </a:rPr>
              <a:t>立てます</a:t>
            </a:r>
            <a:r>
              <a:rPr kumimoji="1" lang="ja-JP" altLang="ja-JP" sz="1200" kern="1200" dirty="0" smtClean="0">
                <a:solidFill>
                  <a:schemeClr val="tx1"/>
                </a:solidFill>
                <a:effectLst/>
                <a:latin typeface="+mn-lt"/>
                <a:ea typeface="+mn-ea"/>
                <a:cs typeface="+mn-cs"/>
              </a:rPr>
              <a:t>。</a:t>
            </a:r>
          </a:p>
          <a:p>
            <a:r>
              <a:rPr kumimoji="1" lang="ja-JP" altLang="ja-JP" sz="1200" kern="1200" dirty="0" smtClean="0">
                <a:solidFill>
                  <a:schemeClr val="tx1"/>
                </a:solidFill>
                <a:effectLst/>
                <a:latin typeface="+mn-lt"/>
                <a:ea typeface="+mn-ea"/>
                <a:cs typeface="+mn-cs"/>
              </a:rPr>
              <a:t>②◆</a:t>
            </a:r>
            <a:r>
              <a:rPr kumimoji="1" lang="ja-JP" altLang="en-US" sz="1200" kern="1200" dirty="0" smtClean="0">
                <a:solidFill>
                  <a:schemeClr val="tx1"/>
                </a:solidFill>
                <a:effectLst/>
                <a:latin typeface="+mn-lt"/>
                <a:ea typeface="+mn-ea"/>
                <a:cs typeface="+mn-cs"/>
              </a:rPr>
              <a:t>の学びの活動では、「題材の設定、情報の収集、内容の検討」等の各過程において、</a:t>
            </a:r>
            <a:r>
              <a:rPr kumimoji="1" lang="ja-JP" altLang="en-US" sz="1200" b="0" i="0" u="none" strike="noStrike" kern="1200" baseline="0" dirty="0" smtClean="0">
                <a:solidFill>
                  <a:schemeClr val="tx1"/>
                </a:solidFill>
                <a:effectLst/>
                <a:latin typeface="+mn-lt"/>
                <a:ea typeface="+mn-ea"/>
                <a:cs typeface="+mn-cs"/>
              </a:rPr>
              <a:t>児童自身</a:t>
            </a:r>
            <a:r>
              <a:rPr kumimoji="1" lang="ja-JP" altLang="en-US" sz="1200" b="0" i="0" u="none" strike="noStrike" kern="1200" baseline="0" dirty="0" smtClean="0">
                <a:solidFill>
                  <a:schemeClr val="tx1"/>
                </a:solidFill>
                <a:latin typeface="+mn-lt"/>
                <a:ea typeface="+mn-ea"/>
                <a:cs typeface="+mn-cs"/>
              </a:rPr>
              <a:t>が学びのプロセスを決定しながら横断的に学習を進めます。</a:t>
            </a:r>
            <a:endParaRPr kumimoji="1" lang="en-US" altLang="ja-JP" sz="1200" b="0" i="0" u="none" strike="noStrike" kern="1200" baseline="0" dirty="0" smtClean="0">
              <a:solidFill>
                <a:schemeClr val="tx1"/>
              </a:solidFill>
              <a:latin typeface="+mn-lt"/>
              <a:ea typeface="+mn-ea"/>
              <a:cs typeface="+mn-cs"/>
            </a:endParaRPr>
          </a:p>
          <a:p>
            <a:r>
              <a:rPr kumimoji="1" lang="ja-JP" altLang="en-US" sz="1200" kern="1200" dirty="0" smtClean="0">
                <a:solidFill>
                  <a:schemeClr val="tx1"/>
                </a:solidFill>
                <a:effectLst/>
                <a:latin typeface="+mn-lt"/>
                <a:ea typeface="+mn-ea"/>
                <a:cs typeface="+mn-cs"/>
              </a:rPr>
              <a:t>例えば、児童が構成の検討段階で、情報が少ないことに気付きました。その場合、児童は自己判断で構成の検討から◆内容の検討に戻り、情報を確認することや足りない情報を再収集するなどして、自己の学びを調整することができます。</a:t>
            </a:r>
            <a:endParaRPr kumimoji="1" lang="en-US" altLang="ja-JP" sz="1200" kern="1200" dirty="0" smtClean="0">
              <a:solidFill>
                <a:schemeClr val="tx1"/>
              </a:solidFill>
              <a:effectLst/>
              <a:latin typeface="+mn-lt"/>
              <a:ea typeface="+mn-ea"/>
              <a:cs typeface="+mn-cs"/>
            </a:endParaRPr>
          </a:p>
          <a:p>
            <a:r>
              <a:rPr kumimoji="1" lang="ja-JP" altLang="ja-JP" sz="1200" kern="1200" dirty="0" smtClean="0">
                <a:solidFill>
                  <a:schemeClr val="tx1"/>
                </a:solidFill>
                <a:effectLst/>
                <a:latin typeface="+mn-lt"/>
                <a:ea typeface="+mn-ea"/>
                <a:cs typeface="+mn-cs"/>
              </a:rPr>
              <a:t>③◆</a:t>
            </a:r>
            <a:r>
              <a:rPr kumimoji="1" lang="ja-JP" altLang="en-US" sz="1200" kern="1200" dirty="0" smtClean="0">
                <a:solidFill>
                  <a:schemeClr val="tx1"/>
                </a:solidFill>
                <a:effectLst/>
                <a:latin typeface="+mn-lt"/>
                <a:ea typeface="+mn-ea"/>
                <a:cs typeface="+mn-cs"/>
              </a:rPr>
              <a:t>の振り返り</a:t>
            </a:r>
            <a:r>
              <a:rPr kumimoji="1" lang="ja-JP" altLang="ja-JP" sz="1200" kern="1200" dirty="0" smtClean="0">
                <a:solidFill>
                  <a:schemeClr val="tx1"/>
                </a:solidFill>
                <a:effectLst/>
                <a:latin typeface="+mn-lt"/>
                <a:ea typeface="+mn-ea"/>
                <a:cs typeface="+mn-cs"/>
              </a:rPr>
              <a:t>では、児童</a:t>
            </a:r>
            <a:r>
              <a:rPr kumimoji="1" lang="ja-JP" altLang="en-US" sz="1200" kern="1200" dirty="0" smtClean="0">
                <a:solidFill>
                  <a:schemeClr val="tx1"/>
                </a:solidFill>
                <a:effectLst/>
                <a:latin typeface="+mn-lt"/>
                <a:ea typeface="+mn-ea"/>
                <a:cs typeface="+mn-cs"/>
              </a:rPr>
              <a:t>自身</a:t>
            </a:r>
            <a:r>
              <a:rPr kumimoji="1" lang="ja-JP" altLang="ja-JP" sz="1200" kern="1200" dirty="0" smtClean="0">
                <a:solidFill>
                  <a:schemeClr val="tx1"/>
                </a:solidFill>
                <a:effectLst/>
                <a:latin typeface="+mn-lt"/>
                <a:ea typeface="+mn-ea"/>
                <a:cs typeface="+mn-cs"/>
              </a:rPr>
              <a:t>が学習の内容及び学習方法を振り返り</a:t>
            </a:r>
            <a:r>
              <a:rPr kumimoji="1" lang="ja-JP" altLang="en-US"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共有すること</a:t>
            </a:r>
            <a:r>
              <a:rPr kumimoji="1" lang="ja-JP" altLang="en-US" sz="1200" kern="1200" dirty="0" smtClean="0">
                <a:solidFill>
                  <a:schemeClr val="tx1"/>
                </a:solidFill>
                <a:effectLst/>
                <a:latin typeface="+mn-lt"/>
                <a:ea typeface="+mn-ea"/>
                <a:cs typeface="+mn-cs"/>
              </a:rPr>
              <a:t>から、</a:t>
            </a:r>
            <a:r>
              <a:rPr kumimoji="1" lang="ja-JP" altLang="ja-JP" sz="1200" kern="1200" dirty="0" smtClean="0">
                <a:solidFill>
                  <a:schemeClr val="tx1"/>
                </a:solidFill>
                <a:effectLst/>
                <a:latin typeface="+mn-lt"/>
                <a:ea typeface="+mn-ea"/>
                <a:cs typeface="+mn-cs"/>
              </a:rPr>
              <a:t>次の学習へどのように生かしていくか考え</a:t>
            </a:r>
            <a:r>
              <a:rPr kumimoji="1" lang="ja-JP" altLang="en-US" sz="1200" kern="1200" dirty="0" smtClean="0">
                <a:solidFill>
                  <a:schemeClr val="tx1"/>
                </a:solidFill>
                <a:effectLst/>
                <a:latin typeface="+mn-lt"/>
                <a:ea typeface="+mn-ea"/>
                <a:cs typeface="+mn-cs"/>
              </a:rPr>
              <a:t>ます</a:t>
            </a:r>
            <a:r>
              <a:rPr kumimoji="1" lang="ja-JP" altLang="ja-JP" sz="1200" kern="1200" dirty="0" smtClean="0">
                <a:solidFill>
                  <a:schemeClr val="tx1"/>
                </a:solidFill>
                <a:effectLst/>
                <a:latin typeface="+mn-lt"/>
                <a:ea typeface="+mn-ea"/>
                <a:cs typeface="+mn-cs"/>
              </a:rPr>
              <a:t>。</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このように、互いの学習途中段階を知り、それを参考にして書くことや自分の学びの修正をすることが一人１台の学習者用端末の活用により実現可能となります。</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　次に、</a:t>
            </a:r>
            <a:r>
              <a:rPr kumimoji="1" lang="ja-JP" altLang="ja-JP" sz="1200" kern="1200" dirty="0" smtClean="0">
                <a:solidFill>
                  <a:schemeClr val="tx1"/>
                </a:solidFill>
                <a:effectLst/>
                <a:latin typeface="+mn-lt"/>
                <a:ea typeface="+mn-ea"/>
                <a:cs typeface="+mn-cs"/>
              </a:rPr>
              <a:t>付箋・共有機能を活用した</a:t>
            </a:r>
            <a:r>
              <a:rPr kumimoji="1" lang="ja-JP" altLang="en-US" sz="1200" kern="1200" dirty="0" smtClean="0">
                <a:solidFill>
                  <a:schemeClr val="tx1"/>
                </a:solidFill>
                <a:effectLst/>
                <a:latin typeface="+mn-lt"/>
                <a:ea typeface="+mn-ea"/>
                <a:cs typeface="+mn-cs"/>
              </a:rPr>
              <a:t>五つの</a:t>
            </a:r>
            <a:r>
              <a:rPr kumimoji="1" lang="ja-JP" altLang="ja-JP" sz="1200" kern="1200" dirty="0" smtClean="0">
                <a:solidFill>
                  <a:schemeClr val="tx1"/>
                </a:solidFill>
                <a:effectLst/>
                <a:latin typeface="+mn-lt"/>
                <a:ea typeface="+mn-ea"/>
                <a:cs typeface="+mn-cs"/>
              </a:rPr>
              <a:t>学習活動</a:t>
            </a:r>
            <a:r>
              <a:rPr kumimoji="1" lang="ja-JP" altLang="en-US" sz="1200" kern="1200" dirty="0" smtClean="0">
                <a:solidFill>
                  <a:schemeClr val="tx1"/>
                </a:solidFill>
                <a:effectLst/>
                <a:latin typeface="+mn-lt"/>
                <a:ea typeface="+mn-ea"/>
                <a:cs typeface="+mn-cs"/>
              </a:rPr>
              <a:t>です。</a:t>
            </a:r>
            <a:r>
              <a:rPr kumimoji="1" lang="ja-JP" altLang="ja-JP" sz="1200" kern="1200" dirty="0" smtClean="0">
                <a:solidFill>
                  <a:schemeClr val="tx1"/>
                </a:solidFill>
                <a:effectLst/>
                <a:latin typeface="+mn-lt"/>
                <a:ea typeface="+mn-ea"/>
                <a:cs typeface="+mn-cs"/>
              </a:rPr>
              <a:t>◆</a:t>
            </a:r>
          </a:p>
          <a:p>
            <a:endParaRPr kumimoji="1" lang="ja-JP" altLang="ja-JP" sz="1200" kern="1200" dirty="0" smtClean="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8BCE8D8C-16A1-443B-ADC6-0897BC341F6E}" type="slidenum">
              <a:rPr kumimoji="1" lang="ja-JP" altLang="en-US" smtClean="0"/>
              <a:t>10</a:t>
            </a:fld>
            <a:endParaRPr kumimoji="1" lang="ja-JP" altLang="en-US"/>
          </a:p>
        </p:txBody>
      </p:sp>
    </p:spTree>
    <p:extLst>
      <p:ext uri="{BB962C8B-B14F-4D97-AF65-F5344CB8AC3E}">
        <p14:creationId xmlns:p14="http://schemas.microsoft.com/office/powerpoint/2010/main" val="33809508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dirty="0" smtClean="0">
                <a:solidFill>
                  <a:schemeClr val="tx1"/>
                </a:solidFill>
                <a:effectLst/>
                <a:latin typeface="+mn-lt"/>
                <a:ea typeface="+mn-ea"/>
                <a:cs typeface="+mn-cs"/>
              </a:rPr>
              <a:t>　開発研究は次の二点です。まず、「書く」</a:t>
            </a:r>
            <a:r>
              <a:rPr kumimoji="1" lang="ja-JP" altLang="ja-JP" sz="1200" kern="1200" dirty="0" smtClean="0">
                <a:solidFill>
                  <a:schemeClr val="tx1"/>
                </a:solidFill>
                <a:effectLst/>
                <a:latin typeface="+mn-lt"/>
                <a:ea typeface="+mn-ea"/>
                <a:cs typeface="+mn-cs"/>
              </a:rPr>
              <a:t>授業モデル</a:t>
            </a:r>
            <a:r>
              <a:rPr kumimoji="1" lang="ja-JP" altLang="en-US" sz="1200" kern="1200" dirty="0" smtClean="0">
                <a:solidFill>
                  <a:schemeClr val="tx1"/>
                </a:solidFill>
                <a:effectLst/>
                <a:latin typeface="+mn-lt"/>
                <a:ea typeface="+mn-ea"/>
                <a:cs typeface="+mn-cs"/>
              </a:rPr>
              <a:t>の開発です。</a:t>
            </a:r>
            <a:r>
              <a:rPr kumimoji="1" lang="ja-JP" altLang="ja-JP" sz="1200" kern="1200" dirty="0" smtClean="0">
                <a:solidFill>
                  <a:schemeClr val="tx1"/>
                </a:solidFill>
                <a:effectLst/>
                <a:latin typeface="+mn-lt"/>
                <a:ea typeface="+mn-ea"/>
                <a:cs typeface="+mn-cs"/>
              </a:rPr>
              <a:t>こちらは、「デジタルを活用したこれからの学びの提案」に示された①学びのプロセスについて」を参考としました</a:t>
            </a:r>
            <a:r>
              <a:rPr kumimoji="1" lang="ja-JP" altLang="en-US" sz="1200" kern="1200" dirty="0" smtClean="0">
                <a:solidFill>
                  <a:schemeClr val="tx1"/>
                </a:solidFill>
                <a:effectLst/>
                <a:latin typeface="+mn-lt"/>
                <a:ea typeface="+mn-ea"/>
                <a:cs typeface="+mn-cs"/>
              </a:rPr>
              <a:t>。</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①◆の学習課題の設定、見通しの設定では、</a:t>
            </a:r>
            <a:r>
              <a:rPr kumimoji="1" lang="ja-JP" altLang="ja-JP" sz="1200" kern="1200" dirty="0" smtClean="0">
                <a:solidFill>
                  <a:schemeClr val="tx1"/>
                </a:solidFill>
                <a:effectLst/>
                <a:latin typeface="+mn-lt"/>
                <a:ea typeface="+mn-ea"/>
                <a:cs typeface="+mn-cs"/>
              </a:rPr>
              <a:t>教師が</a:t>
            </a:r>
            <a:r>
              <a:rPr kumimoji="1" lang="ja-JP" altLang="en-US" sz="1200" kern="1200" dirty="0" smtClean="0">
                <a:solidFill>
                  <a:schemeClr val="tx1"/>
                </a:solidFill>
                <a:effectLst/>
                <a:latin typeface="+mn-lt"/>
                <a:ea typeface="+mn-ea"/>
                <a:cs typeface="+mn-cs"/>
              </a:rPr>
              <a:t>学習</a:t>
            </a:r>
            <a:r>
              <a:rPr kumimoji="1" lang="ja-JP" altLang="ja-JP" sz="1200" kern="1200" dirty="0" smtClean="0">
                <a:solidFill>
                  <a:schemeClr val="tx1"/>
                </a:solidFill>
                <a:effectLst/>
                <a:latin typeface="+mn-lt"/>
                <a:ea typeface="+mn-ea"/>
                <a:cs typeface="+mn-cs"/>
              </a:rPr>
              <a:t>課題を提示し、児童</a:t>
            </a:r>
            <a:r>
              <a:rPr kumimoji="1" lang="ja-JP" altLang="en-US" sz="1200" kern="1200" dirty="0" smtClean="0">
                <a:solidFill>
                  <a:schemeClr val="tx1"/>
                </a:solidFill>
                <a:effectLst/>
                <a:latin typeface="+mn-lt"/>
                <a:ea typeface="+mn-ea"/>
                <a:cs typeface="+mn-cs"/>
              </a:rPr>
              <a:t>が各自で</a:t>
            </a:r>
            <a:r>
              <a:rPr kumimoji="1" lang="ja-JP" altLang="ja-JP" sz="1200" kern="1200" dirty="0" smtClean="0">
                <a:solidFill>
                  <a:schemeClr val="tx1"/>
                </a:solidFill>
                <a:effectLst/>
                <a:latin typeface="+mn-lt"/>
                <a:ea typeface="+mn-ea"/>
                <a:cs typeface="+mn-cs"/>
              </a:rPr>
              <a:t>学習計画を</a:t>
            </a:r>
            <a:r>
              <a:rPr kumimoji="1" lang="ja-JP" altLang="en-US" sz="1200" kern="1200" dirty="0" smtClean="0">
                <a:solidFill>
                  <a:schemeClr val="tx1"/>
                </a:solidFill>
                <a:effectLst/>
                <a:latin typeface="+mn-lt"/>
                <a:ea typeface="+mn-ea"/>
                <a:cs typeface="+mn-cs"/>
              </a:rPr>
              <a:t>立てます</a:t>
            </a:r>
            <a:r>
              <a:rPr kumimoji="1" lang="ja-JP" altLang="ja-JP" sz="1200" kern="1200" dirty="0" smtClean="0">
                <a:solidFill>
                  <a:schemeClr val="tx1"/>
                </a:solidFill>
                <a:effectLst/>
                <a:latin typeface="+mn-lt"/>
                <a:ea typeface="+mn-ea"/>
                <a:cs typeface="+mn-cs"/>
              </a:rPr>
              <a:t>。</a:t>
            </a:r>
          </a:p>
          <a:p>
            <a:r>
              <a:rPr kumimoji="1" lang="ja-JP" altLang="ja-JP" sz="1200" kern="1200" dirty="0" smtClean="0">
                <a:solidFill>
                  <a:schemeClr val="tx1"/>
                </a:solidFill>
                <a:effectLst/>
                <a:latin typeface="+mn-lt"/>
                <a:ea typeface="+mn-ea"/>
                <a:cs typeface="+mn-cs"/>
              </a:rPr>
              <a:t>②◆</a:t>
            </a:r>
            <a:r>
              <a:rPr kumimoji="1" lang="ja-JP" altLang="en-US" sz="1200" kern="1200" dirty="0" smtClean="0">
                <a:solidFill>
                  <a:schemeClr val="tx1"/>
                </a:solidFill>
                <a:effectLst/>
                <a:latin typeface="+mn-lt"/>
                <a:ea typeface="+mn-ea"/>
                <a:cs typeface="+mn-cs"/>
              </a:rPr>
              <a:t>の学びの活動では、「題材の設定、情報の収集、内容の検討」等の各過程において、</a:t>
            </a:r>
            <a:r>
              <a:rPr kumimoji="1" lang="ja-JP" altLang="en-US" sz="1200" b="0" i="0" u="none" strike="noStrike" kern="1200" baseline="0" dirty="0" smtClean="0">
                <a:solidFill>
                  <a:schemeClr val="tx1"/>
                </a:solidFill>
                <a:effectLst/>
                <a:latin typeface="+mn-lt"/>
                <a:ea typeface="+mn-ea"/>
                <a:cs typeface="+mn-cs"/>
              </a:rPr>
              <a:t>児童自身</a:t>
            </a:r>
            <a:r>
              <a:rPr kumimoji="1" lang="ja-JP" altLang="en-US" sz="1200" b="0" i="0" u="none" strike="noStrike" kern="1200" baseline="0" dirty="0" smtClean="0">
                <a:solidFill>
                  <a:schemeClr val="tx1"/>
                </a:solidFill>
                <a:latin typeface="+mn-lt"/>
                <a:ea typeface="+mn-ea"/>
                <a:cs typeface="+mn-cs"/>
              </a:rPr>
              <a:t>が学びのプロセスを決定しながら横断的に学習を進めます。</a:t>
            </a:r>
            <a:endParaRPr kumimoji="1" lang="en-US" altLang="ja-JP" sz="1200" b="0" i="0" u="none" strike="noStrike" kern="1200" baseline="0" dirty="0" smtClean="0">
              <a:solidFill>
                <a:schemeClr val="tx1"/>
              </a:solidFill>
              <a:latin typeface="+mn-lt"/>
              <a:ea typeface="+mn-ea"/>
              <a:cs typeface="+mn-cs"/>
            </a:endParaRPr>
          </a:p>
          <a:p>
            <a:r>
              <a:rPr kumimoji="1" lang="ja-JP" altLang="en-US" sz="1200" kern="1200" dirty="0" smtClean="0">
                <a:solidFill>
                  <a:schemeClr val="tx1"/>
                </a:solidFill>
                <a:effectLst/>
                <a:latin typeface="+mn-lt"/>
                <a:ea typeface="+mn-ea"/>
                <a:cs typeface="+mn-cs"/>
              </a:rPr>
              <a:t>例えば、児童が構成の検討段階で、情報が少ないことに気付きました。その場合、児童は自己判断で構成の検討から◆内容の検討に戻り、情報を確認することや足りない情報を再収集するなどして、自己の学びを調整することができます。</a:t>
            </a:r>
            <a:endParaRPr kumimoji="1" lang="en-US" altLang="ja-JP" sz="1200" kern="1200" dirty="0" smtClean="0">
              <a:solidFill>
                <a:schemeClr val="tx1"/>
              </a:solidFill>
              <a:effectLst/>
              <a:latin typeface="+mn-lt"/>
              <a:ea typeface="+mn-ea"/>
              <a:cs typeface="+mn-cs"/>
            </a:endParaRPr>
          </a:p>
          <a:p>
            <a:r>
              <a:rPr kumimoji="1" lang="ja-JP" altLang="ja-JP" sz="1200" kern="1200" dirty="0" smtClean="0">
                <a:solidFill>
                  <a:schemeClr val="tx1"/>
                </a:solidFill>
                <a:effectLst/>
                <a:latin typeface="+mn-lt"/>
                <a:ea typeface="+mn-ea"/>
                <a:cs typeface="+mn-cs"/>
              </a:rPr>
              <a:t>③◆</a:t>
            </a:r>
            <a:r>
              <a:rPr kumimoji="1" lang="ja-JP" altLang="en-US" sz="1200" kern="1200" dirty="0" smtClean="0">
                <a:solidFill>
                  <a:schemeClr val="tx1"/>
                </a:solidFill>
                <a:effectLst/>
                <a:latin typeface="+mn-lt"/>
                <a:ea typeface="+mn-ea"/>
                <a:cs typeface="+mn-cs"/>
              </a:rPr>
              <a:t>の振り返り</a:t>
            </a:r>
            <a:r>
              <a:rPr kumimoji="1" lang="ja-JP" altLang="ja-JP" sz="1200" kern="1200" dirty="0" smtClean="0">
                <a:solidFill>
                  <a:schemeClr val="tx1"/>
                </a:solidFill>
                <a:effectLst/>
                <a:latin typeface="+mn-lt"/>
                <a:ea typeface="+mn-ea"/>
                <a:cs typeface="+mn-cs"/>
              </a:rPr>
              <a:t>では、児童</a:t>
            </a:r>
            <a:r>
              <a:rPr kumimoji="1" lang="ja-JP" altLang="en-US" sz="1200" kern="1200" dirty="0" smtClean="0">
                <a:solidFill>
                  <a:schemeClr val="tx1"/>
                </a:solidFill>
                <a:effectLst/>
                <a:latin typeface="+mn-lt"/>
                <a:ea typeface="+mn-ea"/>
                <a:cs typeface="+mn-cs"/>
              </a:rPr>
              <a:t>自身</a:t>
            </a:r>
            <a:r>
              <a:rPr kumimoji="1" lang="ja-JP" altLang="ja-JP" sz="1200" kern="1200" dirty="0" smtClean="0">
                <a:solidFill>
                  <a:schemeClr val="tx1"/>
                </a:solidFill>
                <a:effectLst/>
                <a:latin typeface="+mn-lt"/>
                <a:ea typeface="+mn-ea"/>
                <a:cs typeface="+mn-cs"/>
              </a:rPr>
              <a:t>が学習の内容及び学習方法を振り返り</a:t>
            </a:r>
            <a:r>
              <a:rPr kumimoji="1" lang="ja-JP" altLang="en-US"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共有すること</a:t>
            </a:r>
            <a:r>
              <a:rPr kumimoji="1" lang="ja-JP" altLang="en-US" sz="1200" kern="1200" dirty="0" smtClean="0">
                <a:solidFill>
                  <a:schemeClr val="tx1"/>
                </a:solidFill>
                <a:effectLst/>
                <a:latin typeface="+mn-lt"/>
                <a:ea typeface="+mn-ea"/>
                <a:cs typeface="+mn-cs"/>
              </a:rPr>
              <a:t>から、</a:t>
            </a:r>
            <a:r>
              <a:rPr kumimoji="1" lang="ja-JP" altLang="ja-JP" sz="1200" kern="1200" dirty="0" smtClean="0">
                <a:solidFill>
                  <a:schemeClr val="tx1"/>
                </a:solidFill>
                <a:effectLst/>
                <a:latin typeface="+mn-lt"/>
                <a:ea typeface="+mn-ea"/>
                <a:cs typeface="+mn-cs"/>
              </a:rPr>
              <a:t>次の学習へどのように生かしていくか考え</a:t>
            </a:r>
            <a:r>
              <a:rPr kumimoji="1" lang="ja-JP" altLang="en-US" sz="1200" kern="1200" dirty="0" smtClean="0">
                <a:solidFill>
                  <a:schemeClr val="tx1"/>
                </a:solidFill>
                <a:effectLst/>
                <a:latin typeface="+mn-lt"/>
                <a:ea typeface="+mn-ea"/>
                <a:cs typeface="+mn-cs"/>
              </a:rPr>
              <a:t>ます</a:t>
            </a:r>
            <a:r>
              <a:rPr kumimoji="1" lang="ja-JP" altLang="ja-JP" sz="1200" kern="1200" dirty="0" smtClean="0">
                <a:solidFill>
                  <a:schemeClr val="tx1"/>
                </a:solidFill>
                <a:effectLst/>
                <a:latin typeface="+mn-lt"/>
                <a:ea typeface="+mn-ea"/>
                <a:cs typeface="+mn-cs"/>
              </a:rPr>
              <a:t>。</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このように、互いの学習途中段階を知り、それを参考にして書くことや自分の学びの修正をすることが一人１台の学習者用端末の活用により実現可能となります。</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　次に、</a:t>
            </a:r>
            <a:r>
              <a:rPr kumimoji="1" lang="ja-JP" altLang="ja-JP" sz="1200" kern="1200" dirty="0" smtClean="0">
                <a:solidFill>
                  <a:schemeClr val="tx1"/>
                </a:solidFill>
                <a:effectLst/>
                <a:latin typeface="+mn-lt"/>
                <a:ea typeface="+mn-ea"/>
                <a:cs typeface="+mn-cs"/>
              </a:rPr>
              <a:t>付箋・共有機能を活用した</a:t>
            </a:r>
            <a:r>
              <a:rPr kumimoji="1" lang="ja-JP" altLang="en-US" sz="1200" kern="1200" dirty="0" smtClean="0">
                <a:solidFill>
                  <a:schemeClr val="tx1"/>
                </a:solidFill>
                <a:effectLst/>
                <a:latin typeface="+mn-lt"/>
                <a:ea typeface="+mn-ea"/>
                <a:cs typeface="+mn-cs"/>
              </a:rPr>
              <a:t>五つの</a:t>
            </a:r>
            <a:r>
              <a:rPr kumimoji="1" lang="ja-JP" altLang="ja-JP" sz="1200" kern="1200" dirty="0" smtClean="0">
                <a:solidFill>
                  <a:schemeClr val="tx1"/>
                </a:solidFill>
                <a:effectLst/>
                <a:latin typeface="+mn-lt"/>
                <a:ea typeface="+mn-ea"/>
                <a:cs typeface="+mn-cs"/>
              </a:rPr>
              <a:t>学習活動</a:t>
            </a:r>
            <a:r>
              <a:rPr kumimoji="1" lang="ja-JP" altLang="en-US" sz="1200" kern="1200" dirty="0" smtClean="0">
                <a:solidFill>
                  <a:schemeClr val="tx1"/>
                </a:solidFill>
                <a:effectLst/>
                <a:latin typeface="+mn-lt"/>
                <a:ea typeface="+mn-ea"/>
                <a:cs typeface="+mn-cs"/>
              </a:rPr>
              <a:t>です。</a:t>
            </a:r>
            <a:r>
              <a:rPr kumimoji="1" lang="ja-JP" altLang="ja-JP" sz="1200" kern="1200" dirty="0" smtClean="0">
                <a:solidFill>
                  <a:schemeClr val="tx1"/>
                </a:solidFill>
                <a:effectLst/>
                <a:latin typeface="+mn-lt"/>
                <a:ea typeface="+mn-ea"/>
                <a:cs typeface="+mn-cs"/>
              </a:rPr>
              <a:t>◆</a:t>
            </a:r>
          </a:p>
          <a:p>
            <a:endParaRPr kumimoji="1" lang="ja-JP" altLang="ja-JP" sz="1200" kern="1200" dirty="0" smtClean="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8BCE8D8C-16A1-443B-ADC6-0897BC341F6E}" type="slidenum">
              <a:rPr kumimoji="1" lang="ja-JP" altLang="en-US" smtClean="0"/>
              <a:t>11</a:t>
            </a:fld>
            <a:endParaRPr kumimoji="1" lang="ja-JP" altLang="en-US"/>
          </a:p>
        </p:txBody>
      </p:sp>
    </p:spTree>
    <p:extLst>
      <p:ext uri="{BB962C8B-B14F-4D97-AF65-F5344CB8AC3E}">
        <p14:creationId xmlns:p14="http://schemas.microsoft.com/office/powerpoint/2010/main" val="36061029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dirty="0" smtClean="0">
                <a:solidFill>
                  <a:schemeClr val="tx1"/>
                </a:solidFill>
                <a:effectLst/>
                <a:latin typeface="+mn-lt"/>
                <a:ea typeface="+mn-ea"/>
                <a:cs typeface="+mn-cs"/>
              </a:rPr>
              <a:t>　開発研究は次の二点です。まず、「書く」</a:t>
            </a:r>
            <a:r>
              <a:rPr kumimoji="1" lang="ja-JP" altLang="ja-JP" sz="1200" kern="1200" dirty="0" smtClean="0">
                <a:solidFill>
                  <a:schemeClr val="tx1"/>
                </a:solidFill>
                <a:effectLst/>
                <a:latin typeface="+mn-lt"/>
                <a:ea typeface="+mn-ea"/>
                <a:cs typeface="+mn-cs"/>
              </a:rPr>
              <a:t>授業モデル</a:t>
            </a:r>
            <a:r>
              <a:rPr kumimoji="1" lang="ja-JP" altLang="en-US" sz="1200" kern="1200" dirty="0" smtClean="0">
                <a:solidFill>
                  <a:schemeClr val="tx1"/>
                </a:solidFill>
                <a:effectLst/>
                <a:latin typeface="+mn-lt"/>
                <a:ea typeface="+mn-ea"/>
                <a:cs typeface="+mn-cs"/>
              </a:rPr>
              <a:t>の開発です。</a:t>
            </a:r>
            <a:r>
              <a:rPr kumimoji="1" lang="ja-JP" altLang="ja-JP" sz="1200" kern="1200" dirty="0" smtClean="0">
                <a:solidFill>
                  <a:schemeClr val="tx1"/>
                </a:solidFill>
                <a:effectLst/>
                <a:latin typeface="+mn-lt"/>
                <a:ea typeface="+mn-ea"/>
                <a:cs typeface="+mn-cs"/>
              </a:rPr>
              <a:t>こちらは、「デジタルを活用したこれからの学びの提案」に示された①学びのプロセスについて」を参考としました</a:t>
            </a:r>
            <a:r>
              <a:rPr kumimoji="1" lang="ja-JP" altLang="en-US" sz="1200" kern="1200" dirty="0" smtClean="0">
                <a:solidFill>
                  <a:schemeClr val="tx1"/>
                </a:solidFill>
                <a:effectLst/>
                <a:latin typeface="+mn-lt"/>
                <a:ea typeface="+mn-ea"/>
                <a:cs typeface="+mn-cs"/>
              </a:rPr>
              <a:t>。</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①◆の学習課題の設定、見通しの設定では、</a:t>
            </a:r>
            <a:r>
              <a:rPr kumimoji="1" lang="ja-JP" altLang="ja-JP" sz="1200" kern="1200" dirty="0" smtClean="0">
                <a:solidFill>
                  <a:schemeClr val="tx1"/>
                </a:solidFill>
                <a:effectLst/>
                <a:latin typeface="+mn-lt"/>
                <a:ea typeface="+mn-ea"/>
                <a:cs typeface="+mn-cs"/>
              </a:rPr>
              <a:t>教師が</a:t>
            </a:r>
            <a:r>
              <a:rPr kumimoji="1" lang="ja-JP" altLang="en-US" sz="1200" kern="1200" dirty="0" smtClean="0">
                <a:solidFill>
                  <a:schemeClr val="tx1"/>
                </a:solidFill>
                <a:effectLst/>
                <a:latin typeface="+mn-lt"/>
                <a:ea typeface="+mn-ea"/>
                <a:cs typeface="+mn-cs"/>
              </a:rPr>
              <a:t>学習</a:t>
            </a:r>
            <a:r>
              <a:rPr kumimoji="1" lang="ja-JP" altLang="ja-JP" sz="1200" kern="1200" dirty="0" smtClean="0">
                <a:solidFill>
                  <a:schemeClr val="tx1"/>
                </a:solidFill>
                <a:effectLst/>
                <a:latin typeface="+mn-lt"/>
                <a:ea typeface="+mn-ea"/>
                <a:cs typeface="+mn-cs"/>
              </a:rPr>
              <a:t>課題を提示し、児童</a:t>
            </a:r>
            <a:r>
              <a:rPr kumimoji="1" lang="ja-JP" altLang="en-US" sz="1200" kern="1200" dirty="0" smtClean="0">
                <a:solidFill>
                  <a:schemeClr val="tx1"/>
                </a:solidFill>
                <a:effectLst/>
                <a:latin typeface="+mn-lt"/>
                <a:ea typeface="+mn-ea"/>
                <a:cs typeface="+mn-cs"/>
              </a:rPr>
              <a:t>が各自で</a:t>
            </a:r>
            <a:r>
              <a:rPr kumimoji="1" lang="ja-JP" altLang="ja-JP" sz="1200" kern="1200" dirty="0" smtClean="0">
                <a:solidFill>
                  <a:schemeClr val="tx1"/>
                </a:solidFill>
                <a:effectLst/>
                <a:latin typeface="+mn-lt"/>
                <a:ea typeface="+mn-ea"/>
                <a:cs typeface="+mn-cs"/>
              </a:rPr>
              <a:t>学習計画を</a:t>
            </a:r>
            <a:r>
              <a:rPr kumimoji="1" lang="ja-JP" altLang="en-US" sz="1200" kern="1200" dirty="0" smtClean="0">
                <a:solidFill>
                  <a:schemeClr val="tx1"/>
                </a:solidFill>
                <a:effectLst/>
                <a:latin typeface="+mn-lt"/>
                <a:ea typeface="+mn-ea"/>
                <a:cs typeface="+mn-cs"/>
              </a:rPr>
              <a:t>立てます</a:t>
            </a:r>
            <a:r>
              <a:rPr kumimoji="1" lang="ja-JP" altLang="ja-JP" sz="1200" kern="1200" dirty="0" smtClean="0">
                <a:solidFill>
                  <a:schemeClr val="tx1"/>
                </a:solidFill>
                <a:effectLst/>
                <a:latin typeface="+mn-lt"/>
                <a:ea typeface="+mn-ea"/>
                <a:cs typeface="+mn-cs"/>
              </a:rPr>
              <a:t>。</a:t>
            </a:r>
          </a:p>
          <a:p>
            <a:r>
              <a:rPr kumimoji="1" lang="ja-JP" altLang="ja-JP" sz="1200" kern="1200" dirty="0" smtClean="0">
                <a:solidFill>
                  <a:schemeClr val="tx1"/>
                </a:solidFill>
                <a:effectLst/>
                <a:latin typeface="+mn-lt"/>
                <a:ea typeface="+mn-ea"/>
                <a:cs typeface="+mn-cs"/>
              </a:rPr>
              <a:t>②◆</a:t>
            </a:r>
            <a:r>
              <a:rPr kumimoji="1" lang="ja-JP" altLang="en-US" sz="1200" kern="1200" dirty="0" smtClean="0">
                <a:solidFill>
                  <a:schemeClr val="tx1"/>
                </a:solidFill>
                <a:effectLst/>
                <a:latin typeface="+mn-lt"/>
                <a:ea typeface="+mn-ea"/>
                <a:cs typeface="+mn-cs"/>
              </a:rPr>
              <a:t>の学びの活動では、「題材の設定、情報の収集、内容の検討」等の各過程において、</a:t>
            </a:r>
            <a:r>
              <a:rPr kumimoji="1" lang="ja-JP" altLang="en-US" sz="1200" b="0" i="0" u="none" strike="noStrike" kern="1200" baseline="0" dirty="0" smtClean="0">
                <a:solidFill>
                  <a:schemeClr val="tx1"/>
                </a:solidFill>
                <a:effectLst/>
                <a:latin typeface="+mn-lt"/>
                <a:ea typeface="+mn-ea"/>
                <a:cs typeface="+mn-cs"/>
              </a:rPr>
              <a:t>児童自身</a:t>
            </a:r>
            <a:r>
              <a:rPr kumimoji="1" lang="ja-JP" altLang="en-US" sz="1200" b="0" i="0" u="none" strike="noStrike" kern="1200" baseline="0" dirty="0" smtClean="0">
                <a:solidFill>
                  <a:schemeClr val="tx1"/>
                </a:solidFill>
                <a:latin typeface="+mn-lt"/>
                <a:ea typeface="+mn-ea"/>
                <a:cs typeface="+mn-cs"/>
              </a:rPr>
              <a:t>が学びのプロセスを決定しながら横断的に学習を進めます。</a:t>
            </a:r>
            <a:endParaRPr kumimoji="1" lang="en-US" altLang="ja-JP" sz="1200" b="0" i="0" u="none" strike="noStrike" kern="1200" baseline="0" dirty="0" smtClean="0">
              <a:solidFill>
                <a:schemeClr val="tx1"/>
              </a:solidFill>
              <a:latin typeface="+mn-lt"/>
              <a:ea typeface="+mn-ea"/>
              <a:cs typeface="+mn-cs"/>
            </a:endParaRPr>
          </a:p>
          <a:p>
            <a:r>
              <a:rPr kumimoji="1" lang="ja-JP" altLang="en-US" sz="1200" kern="1200" dirty="0" smtClean="0">
                <a:solidFill>
                  <a:schemeClr val="tx1"/>
                </a:solidFill>
                <a:effectLst/>
                <a:latin typeface="+mn-lt"/>
                <a:ea typeface="+mn-ea"/>
                <a:cs typeface="+mn-cs"/>
              </a:rPr>
              <a:t>例えば、児童が構成の検討段階で、情報が少ないことに気付きました。その場合、児童は自己判断で構成の検討から◆内容の検討に戻り、情報を確認することや足りない情報を再収集するなどして、自己の学びを調整することができます。</a:t>
            </a:r>
            <a:endParaRPr kumimoji="1" lang="en-US" altLang="ja-JP" sz="1200" kern="1200" dirty="0" smtClean="0">
              <a:solidFill>
                <a:schemeClr val="tx1"/>
              </a:solidFill>
              <a:effectLst/>
              <a:latin typeface="+mn-lt"/>
              <a:ea typeface="+mn-ea"/>
              <a:cs typeface="+mn-cs"/>
            </a:endParaRPr>
          </a:p>
          <a:p>
            <a:r>
              <a:rPr kumimoji="1" lang="ja-JP" altLang="ja-JP" sz="1200" kern="1200" dirty="0" smtClean="0">
                <a:solidFill>
                  <a:schemeClr val="tx1"/>
                </a:solidFill>
                <a:effectLst/>
                <a:latin typeface="+mn-lt"/>
                <a:ea typeface="+mn-ea"/>
                <a:cs typeface="+mn-cs"/>
              </a:rPr>
              <a:t>③◆</a:t>
            </a:r>
            <a:r>
              <a:rPr kumimoji="1" lang="ja-JP" altLang="en-US" sz="1200" kern="1200" dirty="0" smtClean="0">
                <a:solidFill>
                  <a:schemeClr val="tx1"/>
                </a:solidFill>
                <a:effectLst/>
                <a:latin typeface="+mn-lt"/>
                <a:ea typeface="+mn-ea"/>
                <a:cs typeface="+mn-cs"/>
              </a:rPr>
              <a:t>の振り返り</a:t>
            </a:r>
            <a:r>
              <a:rPr kumimoji="1" lang="ja-JP" altLang="ja-JP" sz="1200" kern="1200" dirty="0" smtClean="0">
                <a:solidFill>
                  <a:schemeClr val="tx1"/>
                </a:solidFill>
                <a:effectLst/>
                <a:latin typeface="+mn-lt"/>
                <a:ea typeface="+mn-ea"/>
                <a:cs typeface="+mn-cs"/>
              </a:rPr>
              <a:t>では、児童</a:t>
            </a:r>
            <a:r>
              <a:rPr kumimoji="1" lang="ja-JP" altLang="en-US" sz="1200" kern="1200" dirty="0" smtClean="0">
                <a:solidFill>
                  <a:schemeClr val="tx1"/>
                </a:solidFill>
                <a:effectLst/>
                <a:latin typeface="+mn-lt"/>
                <a:ea typeface="+mn-ea"/>
                <a:cs typeface="+mn-cs"/>
              </a:rPr>
              <a:t>自身</a:t>
            </a:r>
            <a:r>
              <a:rPr kumimoji="1" lang="ja-JP" altLang="ja-JP" sz="1200" kern="1200" dirty="0" smtClean="0">
                <a:solidFill>
                  <a:schemeClr val="tx1"/>
                </a:solidFill>
                <a:effectLst/>
                <a:latin typeface="+mn-lt"/>
                <a:ea typeface="+mn-ea"/>
                <a:cs typeface="+mn-cs"/>
              </a:rPr>
              <a:t>が学習の内容及び学習方法を振り返り</a:t>
            </a:r>
            <a:r>
              <a:rPr kumimoji="1" lang="ja-JP" altLang="en-US"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共有すること</a:t>
            </a:r>
            <a:r>
              <a:rPr kumimoji="1" lang="ja-JP" altLang="en-US" sz="1200" kern="1200" dirty="0" smtClean="0">
                <a:solidFill>
                  <a:schemeClr val="tx1"/>
                </a:solidFill>
                <a:effectLst/>
                <a:latin typeface="+mn-lt"/>
                <a:ea typeface="+mn-ea"/>
                <a:cs typeface="+mn-cs"/>
              </a:rPr>
              <a:t>から、</a:t>
            </a:r>
            <a:r>
              <a:rPr kumimoji="1" lang="ja-JP" altLang="ja-JP" sz="1200" kern="1200" dirty="0" smtClean="0">
                <a:solidFill>
                  <a:schemeClr val="tx1"/>
                </a:solidFill>
                <a:effectLst/>
                <a:latin typeface="+mn-lt"/>
                <a:ea typeface="+mn-ea"/>
                <a:cs typeface="+mn-cs"/>
              </a:rPr>
              <a:t>次の学習へどのように生かしていくか考え</a:t>
            </a:r>
            <a:r>
              <a:rPr kumimoji="1" lang="ja-JP" altLang="en-US" sz="1200" kern="1200" dirty="0" smtClean="0">
                <a:solidFill>
                  <a:schemeClr val="tx1"/>
                </a:solidFill>
                <a:effectLst/>
                <a:latin typeface="+mn-lt"/>
                <a:ea typeface="+mn-ea"/>
                <a:cs typeface="+mn-cs"/>
              </a:rPr>
              <a:t>ます</a:t>
            </a:r>
            <a:r>
              <a:rPr kumimoji="1" lang="ja-JP" altLang="ja-JP" sz="1200" kern="1200" dirty="0" smtClean="0">
                <a:solidFill>
                  <a:schemeClr val="tx1"/>
                </a:solidFill>
                <a:effectLst/>
                <a:latin typeface="+mn-lt"/>
                <a:ea typeface="+mn-ea"/>
                <a:cs typeface="+mn-cs"/>
              </a:rPr>
              <a:t>。</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このように、互いの学習途中段階を知り、それを参考にして書くことや自分の学びの修正をすることが一人１台の学習者用端末の活用により実現可能となります。</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　次に、</a:t>
            </a:r>
            <a:r>
              <a:rPr kumimoji="1" lang="ja-JP" altLang="ja-JP" sz="1200" kern="1200" dirty="0" smtClean="0">
                <a:solidFill>
                  <a:schemeClr val="tx1"/>
                </a:solidFill>
                <a:effectLst/>
                <a:latin typeface="+mn-lt"/>
                <a:ea typeface="+mn-ea"/>
                <a:cs typeface="+mn-cs"/>
              </a:rPr>
              <a:t>付箋・共有機能を活用した</a:t>
            </a:r>
            <a:r>
              <a:rPr kumimoji="1" lang="ja-JP" altLang="en-US" sz="1200" kern="1200" dirty="0" smtClean="0">
                <a:solidFill>
                  <a:schemeClr val="tx1"/>
                </a:solidFill>
                <a:effectLst/>
                <a:latin typeface="+mn-lt"/>
                <a:ea typeface="+mn-ea"/>
                <a:cs typeface="+mn-cs"/>
              </a:rPr>
              <a:t>五つの</a:t>
            </a:r>
            <a:r>
              <a:rPr kumimoji="1" lang="ja-JP" altLang="ja-JP" sz="1200" kern="1200" dirty="0" smtClean="0">
                <a:solidFill>
                  <a:schemeClr val="tx1"/>
                </a:solidFill>
                <a:effectLst/>
                <a:latin typeface="+mn-lt"/>
                <a:ea typeface="+mn-ea"/>
                <a:cs typeface="+mn-cs"/>
              </a:rPr>
              <a:t>学習活動</a:t>
            </a:r>
            <a:r>
              <a:rPr kumimoji="1" lang="ja-JP" altLang="en-US" sz="1200" kern="1200" dirty="0" smtClean="0">
                <a:solidFill>
                  <a:schemeClr val="tx1"/>
                </a:solidFill>
                <a:effectLst/>
                <a:latin typeface="+mn-lt"/>
                <a:ea typeface="+mn-ea"/>
                <a:cs typeface="+mn-cs"/>
              </a:rPr>
              <a:t>です。</a:t>
            </a:r>
            <a:r>
              <a:rPr kumimoji="1" lang="ja-JP" altLang="ja-JP" sz="1200" kern="1200" dirty="0" smtClean="0">
                <a:solidFill>
                  <a:schemeClr val="tx1"/>
                </a:solidFill>
                <a:effectLst/>
                <a:latin typeface="+mn-lt"/>
                <a:ea typeface="+mn-ea"/>
                <a:cs typeface="+mn-cs"/>
              </a:rPr>
              <a:t>◆</a:t>
            </a:r>
          </a:p>
          <a:p>
            <a:endParaRPr kumimoji="1" lang="ja-JP" altLang="ja-JP" sz="1200" kern="1200" dirty="0" smtClean="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CE8D8C-16A1-443B-ADC6-0897BC341F6E}"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6812376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dirty="0" smtClean="0">
                <a:solidFill>
                  <a:schemeClr val="tx1"/>
                </a:solidFill>
                <a:effectLst/>
                <a:latin typeface="+mn-lt"/>
                <a:ea typeface="+mn-ea"/>
                <a:cs typeface="+mn-cs"/>
              </a:rPr>
              <a:t>　開発研究は次の二点です。まず、「書く」</a:t>
            </a:r>
            <a:r>
              <a:rPr kumimoji="1" lang="ja-JP" altLang="ja-JP" sz="1200" kern="1200" dirty="0" smtClean="0">
                <a:solidFill>
                  <a:schemeClr val="tx1"/>
                </a:solidFill>
                <a:effectLst/>
                <a:latin typeface="+mn-lt"/>
                <a:ea typeface="+mn-ea"/>
                <a:cs typeface="+mn-cs"/>
              </a:rPr>
              <a:t>授業モデル</a:t>
            </a:r>
            <a:r>
              <a:rPr kumimoji="1" lang="ja-JP" altLang="en-US" sz="1200" kern="1200" dirty="0" smtClean="0">
                <a:solidFill>
                  <a:schemeClr val="tx1"/>
                </a:solidFill>
                <a:effectLst/>
                <a:latin typeface="+mn-lt"/>
                <a:ea typeface="+mn-ea"/>
                <a:cs typeface="+mn-cs"/>
              </a:rPr>
              <a:t>の開発です。</a:t>
            </a:r>
            <a:r>
              <a:rPr kumimoji="1" lang="ja-JP" altLang="ja-JP" sz="1200" kern="1200" dirty="0" smtClean="0">
                <a:solidFill>
                  <a:schemeClr val="tx1"/>
                </a:solidFill>
                <a:effectLst/>
                <a:latin typeface="+mn-lt"/>
                <a:ea typeface="+mn-ea"/>
                <a:cs typeface="+mn-cs"/>
              </a:rPr>
              <a:t>こちらは、「デジタルを活用したこれからの学びの提案」に示された①学びのプロセスについて」を参考としました</a:t>
            </a:r>
            <a:r>
              <a:rPr kumimoji="1" lang="ja-JP" altLang="en-US" sz="1200" kern="1200" dirty="0" smtClean="0">
                <a:solidFill>
                  <a:schemeClr val="tx1"/>
                </a:solidFill>
                <a:effectLst/>
                <a:latin typeface="+mn-lt"/>
                <a:ea typeface="+mn-ea"/>
                <a:cs typeface="+mn-cs"/>
              </a:rPr>
              <a:t>。</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①◆の学習課題の設定、見通しの設定では、</a:t>
            </a:r>
            <a:r>
              <a:rPr kumimoji="1" lang="ja-JP" altLang="ja-JP" sz="1200" kern="1200" dirty="0" smtClean="0">
                <a:solidFill>
                  <a:schemeClr val="tx1"/>
                </a:solidFill>
                <a:effectLst/>
                <a:latin typeface="+mn-lt"/>
                <a:ea typeface="+mn-ea"/>
                <a:cs typeface="+mn-cs"/>
              </a:rPr>
              <a:t>教師が</a:t>
            </a:r>
            <a:r>
              <a:rPr kumimoji="1" lang="ja-JP" altLang="en-US" sz="1200" kern="1200" dirty="0" smtClean="0">
                <a:solidFill>
                  <a:schemeClr val="tx1"/>
                </a:solidFill>
                <a:effectLst/>
                <a:latin typeface="+mn-lt"/>
                <a:ea typeface="+mn-ea"/>
                <a:cs typeface="+mn-cs"/>
              </a:rPr>
              <a:t>学習</a:t>
            </a:r>
            <a:r>
              <a:rPr kumimoji="1" lang="ja-JP" altLang="ja-JP" sz="1200" kern="1200" dirty="0" smtClean="0">
                <a:solidFill>
                  <a:schemeClr val="tx1"/>
                </a:solidFill>
                <a:effectLst/>
                <a:latin typeface="+mn-lt"/>
                <a:ea typeface="+mn-ea"/>
                <a:cs typeface="+mn-cs"/>
              </a:rPr>
              <a:t>課題を提示し、児童</a:t>
            </a:r>
            <a:r>
              <a:rPr kumimoji="1" lang="ja-JP" altLang="en-US" sz="1200" kern="1200" dirty="0" smtClean="0">
                <a:solidFill>
                  <a:schemeClr val="tx1"/>
                </a:solidFill>
                <a:effectLst/>
                <a:latin typeface="+mn-lt"/>
                <a:ea typeface="+mn-ea"/>
                <a:cs typeface="+mn-cs"/>
              </a:rPr>
              <a:t>が各自で</a:t>
            </a:r>
            <a:r>
              <a:rPr kumimoji="1" lang="ja-JP" altLang="ja-JP" sz="1200" kern="1200" dirty="0" smtClean="0">
                <a:solidFill>
                  <a:schemeClr val="tx1"/>
                </a:solidFill>
                <a:effectLst/>
                <a:latin typeface="+mn-lt"/>
                <a:ea typeface="+mn-ea"/>
                <a:cs typeface="+mn-cs"/>
              </a:rPr>
              <a:t>学習計画を</a:t>
            </a:r>
            <a:r>
              <a:rPr kumimoji="1" lang="ja-JP" altLang="en-US" sz="1200" kern="1200" dirty="0" smtClean="0">
                <a:solidFill>
                  <a:schemeClr val="tx1"/>
                </a:solidFill>
                <a:effectLst/>
                <a:latin typeface="+mn-lt"/>
                <a:ea typeface="+mn-ea"/>
                <a:cs typeface="+mn-cs"/>
              </a:rPr>
              <a:t>立てます</a:t>
            </a:r>
            <a:r>
              <a:rPr kumimoji="1" lang="ja-JP" altLang="ja-JP" sz="1200" kern="1200" dirty="0" smtClean="0">
                <a:solidFill>
                  <a:schemeClr val="tx1"/>
                </a:solidFill>
                <a:effectLst/>
                <a:latin typeface="+mn-lt"/>
                <a:ea typeface="+mn-ea"/>
                <a:cs typeface="+mn-cs"/>
              </a:rPr>
              <a:t>。</a:t>
            </a:r>
          </a:p>
          <a:p>
            <a:r>
              <a:rPr kumimoji="1" lang="ja-JP" altLang="ja-JP" sz="1200" kern="1200" dirty="0" smtClean="0">
                <a:solidFill>
                  <a:schemeClr val="tx1"/>
                </a:solidFill>
                <a:effectLst/>
                <a:latin typeface="+mn-lt"/>
                <a:ea typeface="+mn-ea"/>
                <a:cs typeface="+mn-cs"/>
              </a:rPr>
              <a:t>②◆</a:t>
            </a:r>
            <a:r>
              <a:rPr kumimoji="1" lang="ja-JP" altLang="en-US" sz="1200" kern="1200" dirty="0" smtClean="0">
                <a:solidFill>
                  <a:schemeClr val="tx1"/>
                </a:solidFill>
                <a:effectLst/>
                <a:latin typeface="+mn-lt"/>
                <a:ea typeface="+mn-ea"/>
                <a:cs typeface="+mn-cs"/>
              </a:rPr>
              <a:t>の学びの活動では、「題材の設定、情報の収集、内容の検討」等の各過程において、</a:t>
            </a:r>
            <a:r>
              <a:rPr kumimoji="1" lang="ja-JP" altLang="en-US" sz="1200" b="0" i="0" u="none" strike="noStrike" kern="1200" baseline="0" dirty="0" smtClean="0">
                <a:solidFill>
                  <a:schemeClr val="tx1"/>
                </a:solidFill>
                <a:effectLst/>
                <a:latin typeface="+mn-lt"/>
                <a:ea typeface="+mn-ea"/>
                <a:cs typeface="+mn-cs"/>
              </a:rPr>
              <a:t>児童自身</a:t>
            </a:r>
            <a:r>
              <a:rPr kumimoji="1" lang="ja-JP" altLang="en-US" sz="1200" b="0" i="0" u="none" strike="noStrike" kern="1200" baseline="0" dirty="0" smtClean="0">
                <a:solidFill>
                  <a:schemeClr val="tx1"/>
                </a:solidFill>
                <a:latin typeface="+mn-lt"/>
                <a:ea typeface="+mn-ea"/>
                <a:cs typeface="+mn-cs"/>
              </a:rPr>
              <a:t>が学びのプロセスを決定しながら横断的に学習を進めます。</a:t>
            </a:r>
            <a:endParaRPr kumimoji="1" lang="en-US" altLang="ja-JP" sz="1200" b="0" i="0" u="none" strike="noStrike" kern="1200" baseline="0" dirty="0" smtClean="0">
              <a:solidFill>
                <a:schemeClr val="tx1"/>
              </a:solidFill>
              <a:latin typeface="+mn-lt"/>
              <a:ea typeface="+mn-ea"/>
              <a:cs typeface="+mn-cs"/>
            </a:endParaRPr>
          </a:p>
          <a:p>
            <a:r>
              <a:rPr kumimoji="1" lang="ja-JP" altLang="en-US" sz="1200" kern="1200" dirty="0" smtClean="0">
                <a:solidFill>
                  <a:schemeClr val="tx1"/>
                </a:solidFill>
                <a:effectLst/>
                <a:latin typeface="+mn-lt"/>
                <a:ea typeface="+mn-ea"/>
                <a:cs typeface="+mn-cs"/>
              </a:rPr>
              <a:t>例えば、児童が構成の検討段階で、情報が少ないことに気付きました。その場合、児童は自己判断で構成の検討から◆内容の検討に戻り、情報を確認することや足りない情報を再収集するなどして、自己の学びを調整することができます。</a:t>
            </a:r>
            <a:endParaRPr kumimoji="1" lang="en-US" altLang="ja-JP" sz="1200" kern="1200" dirty="0" smtClean="0">
              <a:solidFill>
                <a:schemeClr val="tx1"/>
              </a:solidFill>
              <a:effectLst/>
              <a:latin typeface="+mn-lt"/>
              <a:ea typeface="+mn-ea"/>
              <a:cs typeface="+mn-cs"/>
            </a:endParaRPr>
          </a:p>
          <a:p>
            <a:r>
              <a:rPr kumimoji="1" lang="ja-JP" altLang="ja-JP" sz="1200" kern="1200" dirty="0" smtClean="0">
                <a:solidFill>
                  <a:schemeClr val="tx1"/>
                </a:solidFill>
                <a:effectLst/>
                <a:latin typeface="+mn-lt"/>
                <a:ea typeface="+mn-ea"/>
                <a:cs typeface="+mn-cs"/>
              </a:rPr>
              <a:t>③◆</a:t>
            </a:r>
            <a:r>
              <a:rPr kumimoji="1" lang="ja-JP" altLang="en-US" sz="1200" kern="1200" dirty="0" smtClean="0">
                <a:solidFill>
                  <a:schemeClr val="tx1"/>
                </a:solidFill>
                <a:effectLst/>
                <a:latin typeface="+mn-lt"/>
                <a:ea typeface="+mn-ea"/>
                <a:cs typeface="+mn-cs"/>
              </a:rPr>
              <a:t>の振り返り</a:t>
            </a:r>
            <a:r>
              <a:rPr kumimoji="1" lang="ja-JP" altLang="ja-JP" sz="1200" kern="1200" dirty="0" smtClean="0">
                <a:solidFill>
                  <a:schemeClr val="tx1"/>
                </a:solidFill>
                <a:effectLst/>
                <a:latin typeface="+mn-lt"/>
                <a:ea typeface="+mn-ea"/>
                <a:cs typeface="+mn-cs"/>
              </a:rPr>
              <a:t>では、児童</a:t>
            </a:r>
            <a:r>
              <a:rPr kumimoji="1" lang="ja-JP" altLang="en-US" sz="1200" kern="1200" dirty="0" smtClean="0">
                <a:solidFill>
                  <a:schemeClr val="tx1"/>
                </a:solidFill>
                <a:effectLst/>
                <a:latin typeface="+mn-lt"/>
                <a:ea typeface="+mn-ea"/>
                <a:cs typeface="+mn-cs"/>
              </a:rPr>
              <a:t>自身</a:t>
            </a:r>
            <a:r>
              <a:rPr kumimoji="1" lang="ja-JP" altLang="ja-JP" sz="1200" kern="1200" dirty="0" smtClean="0">
                <a:solidFill>
                  <a:schemeClr val="tx1"/>
                </a:solidFill>
                <a:effectLst/>
                <a:latin typeface="+mn-lt"/>
                <a:ea typeface="+mn-ea"/>
                <a:cs typeface="+mn-cs"/>
              </a:rPr>
              <a:t>が学習の内容及び学習方法を振り返り</a:t>
            </a:r>
            <a:r>
              <a:rPr kumimoji="1" lang="ja-JP" altLang="en-US"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共有すること</a:t>
            </a:r>
            <a:r>
              <a:rPr kumimoji="1" lang="ja-JP" altLang="en-US" sz="1200" kern="1200" dirty="0" smtClean="0">
                <a:solidFill>
                  <a:schemeClr val="tx1"/>
                </a:solidFill>
                <a:effectLst/>
                <a:latin typeface="+mn-lt"/>
                <a:ea typeface="+mn-ea"/>
                <a:cs typeface="+mn-cs"/>
              </a:rPr>
              <a:t>から、</a:t>
            </a:r>
            <a:r>
              <a:rPr kumimoji="1" lang="ja-JP" altLang="ja-JP" sz="1200" kern="1200" dirty="0" smtClean="0">
                <a:solidFill>
                  <a:schemeClr val="tx1"/>
                </a:solidFill>
                <a:effectLst/>
                <a:latin typeface="+mn-lt"/>
                <a:ea typeface="+mn-ea"/>
                <a:cs typeface="+mn-cs"/>
              </a:rPr>
              <a:t>次の学習へどのように生かしていくか考え</a:t>
            </a:r>
            <a:r>
              <a:rPr kumimoji="1" lang="ja-JP" altLang="en-US" sz="1200" kern="1200" dirty="0" smtClean="0">
                <a:solidFill>
                  <a:schemeClr val="tx1"/>
                </a:solidFill>
                <a:effectLst/>
                <a:latin typeface="+mn-lt"/>
                <a:ea typeface="+mn-ea"/>
                <a:cs typeface="+mn-cs"/>
              </a:rPr>
              <a:t>ます</a:t>
            </a:r>
            <a:r>
              <a:rPr kumimoji="1" lang="ja-JP" altLang="ja-JP" sz="1200" kern="1200" dirty="0" smtClean="0">
                <a:solidFill>
                  <a:schemeClr val="tx1"/>
                </a:solidFill>
                <a:effectLst/>
                <a:latin typeface="+mn-lt"/>
                <a:ea typeface="+mn-ea"/>
                <a:cs typeface="+mn-cs"/>
              </a:rPr>
              <a:t>。</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このように、互いの学習途中段階を知り、それを参考にして書くことや自分の学びの修正をすることが一人１台の学習者用端末の活用により実現可能となります。</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　次に、</a:t>
            </a:r>
            <a:r>
              <a:rPr kumimoji="1" lang="ja-JP" altLang="ja-JP" sz="1200" kern="1200" dirty="0" smtClean="0">
                <a:solidFill>
                  <a:schemeClr val="tx1"/>
                </a:solidFill>
                <a:effectLst/>
                <a:latin typeface="+mn-lt"/>
                <a:ea typeface="+mn-ea"/>
                <a:cs typeface="+mn-cs"/>
              </a:rPr>
              <a:t>付箋・共有機能を活用した</a:t>
            </a:r>
            <a:r>
              <a:rPr kumimoji="1" lang="ja-JP" altLang="en-US" sz="1200" kern="1200" dirty="0" smtClean="0">
                <a:solidFill>
                  <a:schemeClr val="tx1"/>
                </a:solidFill>
                <a:effectLst/>
                <a:latin typeface="+mn-lt"/>
                <a:ea typeface="+mn-ea"/>
                <a:cs typeface="+mn-cs"/>
              </a:rPr>
              <a:t>五つの</a:t>
            </a:r>
            <a:r>
              <a:rPr kumimoji="1" lang="ja-JP" altLang="ja-JP" sz="1200" kern="1200" dirty="0" smtClean="0">
                <a:solidFill>
                  <a:schemeClr val="tx1"/>
                </a:solidFill>
                <a:effectLst/>
                <a:latin typeface="+mn-lt"/>
                <a:ea typeface="+mn-ea"/>
                <a:cs typeface="+mn-cs"/>
              </a:rPr>
              <a:t>学習活動</a:t>
            </a:r>
            <a:r>
              <a:rPr kumimoji="1" lang="ja-JP" altLang="en-US" sz="1200" kern="1200" dirty="0" smtClean="0">
                <a:solidFill>
                  <a:schemeClr val="tx1"/>
                </a:solidFill>
                <a:effectLst/>
                <a:latin typeface="+mn-lt"/>
                <a:ea typeface="+mn-ea"/>
                <a:cs typeface="+mn-cs"/>
              </a:rPr>
              <a:t>です。</a:t>
            </a:r>
            <a:r>
              <a:rPr kumimoji="1" lang="ja-JP" altLang="ja-JP" sz="1200" kern="1200" dirty="0" smtClean="0">
                <a:solidFill>
                  <a:schemeClr val="tx1"/>
                </a:solidFill>
                <a:effectLst/>
                <a:latin typeface="+mn-lt"/>
                <a:ea typeface="+mn-ea"/>
                <a:cs typeface="+mn-cs"/>
              </a:rPr>
              <a:t>◆</a:t>
            </a:r>
          </a:p>
          <a:p>
            <a:endParaRPr kumimoji="1" lang="ja-JP" altLang="ja-JP" sz="1200" kern="1200" dirty="0" smtClean="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8BCE8D8C-16A1-443B-ADC6-0897BC341F6E}" type="slidenum">
              <a:rPr kumimoji="1" lang="ja-JP" altLang="en-US" smtClean="0"/>
              <a:t>2</a:t>
            </a:fld>
            <a:endParaRPr kumimoji="1" lang="ja-JP" altLang="en-US"/>
          </a:p>
        </p:txBody>
      </p:sp>
    </p:spTree>
    <p:extLst>
      <p:ext uri="{BB962C8B-B14F-4D97-AF65-F5344CB8AC3E}">
        <p14:creationId xmlns:p14="http://schemas.microsoft.com/office/powerpoint/2010/main" val="33395115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dirty="0" smtClean="0">
                <a:solidFill>
                  <a:schemeClr val="tx1"/>
                </a:solidFill>
                <a:effectLst/>
                <a:latin typeface="+mn-lt"/>
                <a:ea typeface="+mn-ea"/>
                <a:cs typeface="+mn-cs"/>
              </a:rPr>
              <a:t>　開発研究は次の二点です。まず、「書く」</a:t>
            </a:r>
            <a:r>
              <a:rPr kumimoji="1" lang="ja-JP" altLang="ja-JP" sz="1200" kern="1200" dirty="0" smtClean="0">
                <a:solidFill>
                  <a:schemeClr val="tx1"/>
                </a:solidFill>
                <a:effectLst/>
                <a:latin typeface="+mn-lt"/>
                <a:ea typeface="+mn-ea"/>
                <a:cs typeface="+mn-cs"/>
              </a:rPr>
              <a:t>授業モデル</a:t>
            </a:r>
            <a:r>
              <a:rPr kumimoji="1" lang="ja-JP" altLang="en-US" sz="1200" kern="1200" dirty="0" smtClean="0">
                <a:solidFill>
                  <a:schemeClr val="tx1"/>
                </a:solidFill>
                <a:effectLst/>
                <a:latin typeface="+mn-lt"/>
                <a:ea typeface="+mn-ea"/>
                <a:cs typeface="+mn-cs"/>
              </a:rPr>
              <a:t>の開発です。</a:t>
            </a:r>
            <a:r>
              <a:rPr kumimoji="1" lang="ja-JP" altLang="ja-JP" sz="1200" kern="1200" dirty="0" smtClean="0">
                <a:solidFill>
                  <a:schemeClr val="tx1"/>
                </a:solidFill>
                <a:effectLst/>
                <a:latin typeface="+mn-lt"/>
                <a:ea typeface="+mn-ea"/>
                <a:cs typeface="+mn-cs"/>
              </a:rPr>
              <a:t>こちらは、「デジタルを活用したこれからの学びの提案」に示された①学びのプロセスについて」を参考としました</a:t>
            </a:r>
            <a:r>
              <a:rPr kumimoji="1" lang="ja-JP" altLang="en-US" sz="1200" kern="1200" dirty="0" smtClean="0">
                <a:solidFill>
                  <a:schemeClr val="tx1"/>
                </a:solidFill>
                <a:effectLst/>
                <a:latin typeface="+mn-lt"/>
                <a:ea typeface="+mn-ea"/>
                <a:cs typeface="+mn-cs"/>
              </a:rPr>
              <a:t>。</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①◆の学習課題の設定、見通しの設定では、</a:t>
            </a:r>
            <a:r>
              <a:rPr kumimoji="1" lang="ja-JP" altLang="ja-JP" sz="1200" kern="1200" dirty="0" smtClean="0">
                <a:solidFill>
                  <a:schemeClr val="tx1"/>
                </a:solidFill>
                <a:effectLst/>
                <a:latin typeface="+mn-lt"/>
                <a:ea typeface="+mn-ea"/>
                <a:cs typeface="+mn-cs"/>
              </a:rPr>
              <a:t>教師が</a:t>
            </a:r>
            <a:r>
              <a:rPr kumimoji="1" lang="ja-JP" altLang="en-US" sz="1200" kern="1200" dirty="0" smtClean="0">
                <a:solidFill>
                  <a:schemeClr val="tx1"/>
                </a:solidFill>
                <a:effectLst/>
                <a:latin typeface="+mn-lt"/>
                <a:ea typeface="+mn-ea"/>
                <a:cs typeface="+mn-cs"/>
              </a:rPr>
              <a:t>学習</a:t>
            </a:r>
            <a:r>
              <a:rPr kumimoji="1" lang="ja-JP" altLang="ja-JP" sz="1200" kern="1200" dirty="0" smtClean="0">
                <a:solidFill>
                  <a:schemeClr val="tx1"/>
                </a:solidFill>
                <a:effectLst/>
                <a:latin typeface="+mn-lt"/>
                <a:ea typeface="+mn-ea"/>
                <a:cs typeface="+mn-cs"/>
              </a:rPr>
              <a:t>課題を提示し、児童</a:t>
            </a:r>
            <a:r>
              <a:rPr kumimoji="1" lang="ja-JP" altLang="en-US" sz="1200" kern="1200" dirty="0" smtClean="0">
                <a:solidFill>
                  <a:schemeClr val="tx1"/>
                </a:solidFill>
                <a:effectLst/>
                <a:latin typeface="+mn-lt"/>
                <a:ea typeface="+mn-ea"/>
                <a:cs typeface="+mn-cs"/>
              </a:rPr>
              <a:t>が各自で</a:t>
            </a:r>
            <a:r>
              <a:rPr kumimoji="1" lang="ja-JP" altLang="ja-JP" sz="1200" kern="1200" dirty="0" smtClean="0">
                <a:solidFill>
                  <a:schemeClr val="tx1"/>
                </a:solidFill>
                <a:effectLst/>
                <a:latin typeface="+mn-lt"/>
                <a:ea typeface="+mn-ea"/>
                <a:cs typeface="+mn-cs"/>
              </a:rPr>
              <a:t>学習計画を</a:t>
            </a:r>
            <a:r>
              <a:rPr kumimoji="1" lang="ja-JP" altLang="en-US" sz="1200" kern="1200" dirty="0" smtClean="0">
                <a:solidFill>
                  <a:schemeClr val="tx1"/>
                </a:solidFill>
                <a:effectLst/>
                <a:latin typeface="+mn-lt"/>
                <a:ea typeface="+mn-ea"/>
                <a:cs typeface="+mn-cs"/>
              </a:rPr>
              <a:t>立てます</a:t>
            </a:r>
            <a:r>
              <a:rPr kumimoji="1" lang="ja-JP" altLang="ja-JP" sz="1200" kern="1200" dirty="0" smtClean="0">
                <a:solidFill>
                  <a:schemeClr val="tx1"/>
                </a:solidFill>
                <a:effectLst/>
                <a:latin typeface="+mn-lt"/>
                <a:ea typeface="+mn-ea"/>
                <a:cs typeface="+mn-cs"/>
              </a:rPr>
              <a:t>。</a:t>
            </a:r>
          </a:p>
          <a:p>
            <a:r>
              <a:rPr kumimoji="1" lang="ja-JP" altLang="ja-JP" sz="1200" kern="1200" dirty="0" smtClean="0">
                <a:solidFill>
                  <a:schemeClr val="tx1"/>
                </a:solidFill>
                <a:effectLst/>
                <a:latin typeface="+mn-lt"/>
                <a:ea typeface="+mn-ea"/>
                <a:cs typeface="+mn-cs"/>
              </a:rPr>
              <a:t>②◆</a:t>
            </a:r>
            <a:r>
              <a:rPr kumimoji="1" lang="ja-JP" altLang="en-US" sz="1200" kern="1200" dirty="0" smtClean="0">
                <a:solidFill>
                  <a:schemeClr val="tx1"/>
                </a:solidFill>
                <a:effectLst/>
                <a:latin typeface="+mn-lt"/>
                <a:ea typeface="+mn-ea"/>
                <a:cs typeface="+mn-cs"/>
              </a:rPr>
              <a:t>の学びの活動では、「題材の設定、情報の収集、内容の検討」等の各過程において、</a:t>
            </a:r>
            <a:r>
              <a:rPr kumimoji="1" lang="ja-JP" altLang="en-US" sz="1200" b="0" i="0" u="none" strike="noStrike" kern="1200" baseline="0" dirty="0" smtClean="0">
                <a:solidFill>
                  <a:schemeClr val="tx1"/>
                </a:solidFill>
                <a:effectLst/>
                <a:latin typeface="+mn-lt"/>
                <a:ea typeface="+mn-ea"/>
                <a:cs typeface="+mn-cs"/>
              </a:rPr>
              <a:t>児童自身</a:t>
            </a:r>
            <a:r>
              <a:rPr kumimoji="1" lang="ja-JP" altLang="en-US" sz="1200" b="0" i="0" u="none" strike="noStrike" kern="1200" baseline="0" dirty="0" smtClean="0">
                <a:solidFill>
                  <a:schemeClr val="tx1"/>
                </a:solidFill>
                <a:latin typeface="+mn-lt"/>
                <a:ea typeface="+mn-ea"/>
                <a:cs typeface="+mn-cs"/>
              </a:rPr>
              <a:t>が学びのプロセスを決定しながら横断的に学習を進めます。</a:t>
            </a:r>
            <a:endParaRPr kumimoji="1" lang="en-US" altLang="ja-JP" sz="1200" b="0" i="0" u="none" strike="noStrike" kern="1200" baseline="0" dirty="0" smtClean="0">
              <a:solidFill>
                <a:schemeClr val="tx1"/>
              </a:solidFill>
              <a:latin typeface="+mn-lt"/>
              <a:ea typeface="+mn-ea"/>
              <a:cs typeface="+mn-cs"/>
            </a:endParaRPr>
          </a:p>
          <a:p>
            <a:r>
              <a:rPr kumimoji="1" lang="ja-JP" altLang="en-US" sz="1200" kern="1200" dirty="0" smtClean="0">
                <a:solidFill>
                  <a:schemeClr val="tx1"/>
                </a:solidFill>
                <a:effectLst/>
                <a:latin typeface="+mn-lt"/>
                <a:ea typeface="+mn-ea"/>
                <a:cs typeface="+mn-cs"/>
              </a:rPr>
              <a:t>例えば、児童が構成の検討段階で、情報が少ないことに気付きました。その場合、児童は自己判断で構成の検討から◆内容の検討に戻り、情報を確認することや足りない情報を再収集するなどして、自己の学びを調整することができます。</a:t>
            </a:r>
            <a:endParaRPr kumimoji="1" lang="en-US" altLang="ja-JP" sz="1200" kern="1200" dirty="0" smtClean="0">
              <a:solidFill>
                <a:schemeClr val="tx1"/>
              </a:solidFill>
              <a:effectLst/>
              <a:latin typeface="+mn-lt"/>
              <a:ea typeface="+mn-ea"/>
              <a:cs typeface="+mn-cs"/>
            </a:endParaRPr>
          </a:p>
          <a:p>
            <a:r>
              <a:rPr kumimoji="1" lang="ja-JP" altLang="ja-JP" sz="1200" kern="1200" dirty="0" smtClean="0">
                <a:solidFill>
                  <a:schemeClr val="tx1"/>
                </a:solidFill>
                <a:effectLst/>
                <a:latin typeface="+mn-lt"/>
                <a:ea typeface="+mn-ea"/>
                <a:cs typeface="+mn-cs"/>
              </a:rPr>
              <a:t>③◆</a:t>
            </a:r>
            <a:r>
              <a:rPr kumimoji="1" lang="ja-JP" altLang="en-US" sz="1200" kern="1200" dirty="0" smtClean="0">
                <a:solidFill>
                  <a:schemeClr val="tx1"/>
                </a:solidFill>
                <a:effectLst/>
                <a:latin typeface="+mn-lt"/>
                <a:ea typeface="+mn-ea"/>
                <a:cs typeface="+mn-cs"/>
              </a:rPr>
              <a:t>の振り返り</a:t>
            </a:r>
            <a:r>
              <a:rPr kumimoji="1" lang="ja-JP" altLang="ja-JP" sz="1200" kern="1200" dirty="0" smtClean="0">
                <a:solidFill>
                  <a:schemeClr val="tx1"/>
                </a:solidFill>
                <a:effectLst/>
                <a:latin typeface="+mn-lt"/>
                <a:ea typeface="+mn-ea"/>
                <a:cs typeface="+mn-cs"/>
              </a:rPr>
              <a:t>では、児童</a:t>
            </a:r>
            <a:r>
              <a:rPr kumimoji="1" lang="ja-JP" altLang="en-US" sz="1200" kern="1200" dirty="0" smtClean="0">
                <a:solidFill>
                  <a:schemeClr val="tx1"/>
                </a:solidFill>
                <a:effectLst/>
                <a:latin typeface="+mn-lt"/>
                <a:ea typeface="+mn-ea"/>
                <a:cs typeface="+mn-cs"/>
              </a:rPr>
              <a:t>自身</a:t>
            </a:r>
            <a:r>
              <a:rPr kumimoji="1" lang="ja-JP" altLang="ja-JP" sz="1200" kern="1200" dirty="0" smtClean="0">
                <a:solidFill>
                  <a:schemeClr val="tx1"/>
                </a:solidFill>
                <a:effectLst/>
                <a:latin typeface="+mn-lt"/>
                <a:ea typeface="+mn-ea"/>
                <a:cs typeface="+mn-cs"/>
              </a:rPr>
              <a:t>が学習の内容及び学習方法を振り返り</a:t>
            </a:r>
            <a:r>
              <a:rPr kumimoji="1" lang="ja-JP" altLang="en-US"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共有すること</a:t>
            </a:r>
            <a:r>
              <a:rPr kumimoji="1" lang="ja-JP" altLang="en-US" sz="1200" kern="1200" dirty="0" smtClean="0">
                <a:solidFill>
                  <a:schemeClr val="tx1"/>
                </a:solidFill>
                <a:effectLst/>
                <a:latin typeface="+mn-lt"/>
                <a:ea typeface="+mn-ea"/>
                <a:cs typeface="+mn-cs"/>
              </a:rPr>
              <a:t>から、</a:t>
            </a:r>
            <a:r>
              <a:rPr kumimoji="1" lang="ja-JP" altLang="ja-JP" sz="1200" kern="1200" dirty="0" smtClean="0">
                <a:solidFill>
                  <a:schemeClr val="tx1"/>
                </a:solidFill>
                <a:effectLst/>
                <a:latin typeface="+mn-lt"/>
                <a:ea typeface="+mn-ea"/>
                <a:cs typeface="+mn-cs"/>
              </a:rPr>
              <a:t>次の学習へどのように生かしていくか考え</a:t>
            </a:r>
            <a:r>
              <a:rPr kumimoji="1" lang="ja-JP" altLang="en-US" sz="1200" kern="1200" dirty="0" smtClean="0">
                <a:solidFill>
                  <a:schemeClr val="tx1"/>
                </a:solidFill>
                <a:effectLst/>
                <a:latin typeface="+mn-lt"/>
                <a:ea typeface="+mn-ea"/>
                <a:cs typeface="+mn-cs"/>
              </a:rPr>
              <a:t>ます</a:t>
            </a:r>
            <a:r>
              <a:rPr kumimoji="1" lang="ja-JP" altLang="ja-JP" sz="1200" kern="1200" dirty="0" smtClean="0">
                <a:solidFill>
                  <a:schemeClr val="tx1"/>
                </a:solidFill>
                <a:effectLst/>
                <a:latin typeface="+mn-lt"/>
                <a:ea typeface="+mn-ea"/>
                <a:cs typeface="+mn-cs"/>
              </a:rPr>
              <a:t>。</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このように、互いの学習途中段階を知り、それを参考にして書くことや自分の学びの修正をすることが一人１台の学習者用端末の活用により実現可能となります。</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　次に、</a:t>
            </a:r>
            <a:r>
              <a:rPr kumimoji="1" lang="ja-JP" altLang="ja-JP" sz="1200" kern="1200" dirty="0" smtClean="0">
                <a:solidFill>
                  <a:schemeClr val="tx1"/>
                </a:solidFill>
                <a:effectLst/>
                <a:latin typeface="+mn-lt"/>
                <a:ea typeface="+mn-ea"/>
                <a:cs typeface="+mn-cs"/>
              </a:rPr>
              <a:t>付箋・共有機能を活用した</a:t>
            </a:r>
            <a:r>
              <a:rPr kumimoji="1" lang="ja-JP" altLang="en-US" sz="1200" kern="1200" dirty="0" smtClean="0">
                <a:solidFill>
                  <a:schemeClr val="tx1"/>
                </a:solidFill>
                <a:effectLst/>
                <a:latin typeface="+mn-lt"/>
                <a:ea typeface="+mn-ea"/>
                <a:cs typeface="+mn-cs"/>
              </a:rPr>
              <a:t>五つの</a:t>
            </a:r>
            <a:r>
              <a:rPr kumimoji="1" lang="ja-JP" altLang="ja-JP" sz="1200" kern="1200" dirty="0" smtClean="0">
                <a:solidFill>
                  <a:schemeClr val="tx1"/>
                </a:solidFill>
                <a:effectLst/>
                <a:latin typeface="+mn-lt"/>
                <a:ea typeface="+mn-ea"/>
                <a:cs typeface="+mn-cs"/>
              </a:rPr>
              <a:t>学習活動</a:t>
            </a:r>
            <a:r>
              <a:rPr kumimoji="1" lang="ja-JP" altLang="en-US" sz="1200" kern="1200" dirty="0" smtClean="0">
                <a:solidFill>
                  <a:schemeClr val="tx1"/>
                </a:solidFill>
                <a:effectLst/>
                <a:latin typeface="+mn-lt"/>
                <a:ea typeface="+mn-ea"/>
                <a:cs typeface="+mn-cs"/>
              </a:rPr>
              <a:t>です。</a:t>
            </a:r>
            <a:r>
              <a:rPr kumimoji="1" lang="ja-JP" altLang="ja-JP" sz="1200" kern="1200" dirty="0" smtClean="0">
                <a:solidFill>
                  <a:schemeClr val="tx1"/>
                </a:solidFill>
                <a:effectLst/>
                <a:latin typeface="+mn-lt"/>
                <a:ea typeface="+mn-ea"/>
                <a:cs typeface="+mn-cs"/>
              </a:rPr>
              <a:t>◆</a:t>
            </a:r>
          </a:p>
          <a:p>
            <a:endParaRPr kumimoji="1" lang="ja-JP" altLang="ja-JP" sz="1200" kern="1200" dirty="0" smtClean="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8BCE8D8C-16A1-443B-ADC6-0897BC341F6E}" type="slidenum">
              <a:rPr kumimoji="1" lang="ja-JP" altLang="en-US" smtClean="0"/>
              <a:t>3</a:t>
            </a:fld>
            <a:endParaRPr kumimoji="1" lang="ja-JP" altLang="en-US"/>
          </a:p>
        </p:txBody>
      </p:sp>
    </p:spTree>
    <p:extLst>
      <p:ext uri="{BB962C8B-B14F-4D97-AF65-F5344CB8AC3E}">
        <p14:creationId xmlns:p14="http://schemas.microsoft.com/office/powerpoint/2010/main" val="41559493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dirty="0" smtClean="0">
                <a:solidFill>
                  <a:schemeClr val="tx1"/>
                </a:solidFill>
                <a:effectLst/>
                <a:latin typeface="+mn-lt"/>
                <a:ea typeface="+mn-ea"/>
                <a:cs typeface="+mn-cs"/>
              </a:rPr>
              <a:t>　開発研究は次の二点です。まず、「書く」</a:t>
            </a:r>
            <a:r>
              <a:rPr kumimoji="1" lang="ja-JP" altLang="ja-JP" sz="1200" kern="1200" dirty="0" smtClean="0">
                <a:solidFill>
                  <a:schemeClr val="tx1"/>
                </a:solidFill>
                <a:effectLst/>
                <a:latin typeface="+mn-lt"/>
                <a:ea typeface="+mn-ea"/>
                <a:cs typeface="+mn-cs"/>
              </a:rPr>
              <a:t>授業モデル</a:t>
            </a:r>
            <a:r>
              <a:rPr kumimoji="1" lang="ja-JP" altLang="en-US" sz="1200" kern="1200" dirty="0" smtClean="0">
                <a:solidFill>
                  <a:schemeClr val="tx1"/>
                </a:solidFill>
                <a:effectLst/>
                <a:latin typeface="+mn-lt"/>
                <a:ea typeface="+mn-ea"/>
                <a:cs typeface="+mn-cs"/>
              </a:rPr>
              <a:t>の開発です。</a:t>
            </a:r>
            <a:r>
              <a:rPr kumimoji="1" lang="ja-JP" altLang="ja-JP" sz="1200" kern="1200" dirty="0" smtClean="0">
                <a:solidFill>
                  <a:schemeClr val="tx1"/>
                </a:solidFill>
                <a:effectLst/>
                <a:latin typeface="+mn-lt"/>
                <a:ea typeface="+mn-ea"/>
                <a:cs typeface="+mn-cs"/>
              </a:rPr>
              <a:t>こちらは、「デジタルを活用したこれからの学びの提案」に示された①学びのプロセスについて」を参考としました</a:t>
            </a:r>
            <a:r>
              <a:rPr kumimoji="1" lang="ja-JP" altLang="en-US" sz="1200" kern="1200" dirty="0" smtClean="0">
                <a:solidFill>
                  <a:schemeClr val="tx1"/>
                </a:solidFill>
                <a:effectLst/>
                <a:latin typeface="+mn-lt"/>
                <a:ea typeface="+mn-ea"/>
                <a:cs typeface="+mn-cs"/>
              </a:rPr>
              <a:t>。</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①◆の学習課題の設定、見通しの設定では、</a:t>
            </a:r>
            <a:r>
              <a:rPr kumimoji="1" lang="ja-JP" altLang="ja-JP" sz="1200" kern="1200" dirty="0" smtClean="0">
                <a:solidFill>
                  <a:schemeClr val="tx1"/>
                </a:solidFill>
                <a:effectLst/>
                <a:latin typeface="+mn-lt"/>
                <a:ea typeface="+mn-ea"/>
                <a:cs typeface="+mn-cs"/>
              </a:rPr>
              <a:t>教師が</a:t>
            </a:r>
            <a:r>
              <a:rPr kumimoji="1" lang="ja-JP" altLang="en-US" sz="1200" kern="1200" dirty="0" smtClean="0">
                <a:solidFill>
                  <a:schemeClr val="tx1"/>
                </a:solidFill>
                <a:effectLst/>
                <a:latin typeface="+mn-lt"/>
                <a:ea typeface="+mn-ea"/>
                <a:cs typeface="+mn-cs"/>
              </a:rPr>
              <a:t>学習</a:t>
            </a:r>
            <a:r>
              <a:rPr kumimoji="1" lang="ja-JP" altLang="ja-JP" sz="1200" kern="1200" dirty="0" smtClean="0">
                <a:solidFill>
                  <a:schemeClr val="tx1"/>
                </a:solidFill>
                <a:effectLst/>
                <a:latin typeface="+mn-lt"/>
                <a:ea typeface="+mn-ea"/>
                <a:cs typeface="+mn-cs"/>
              </a:rPr>
              <a:t>課題を提示し、児童</a:t>
            </a:r>
            <a:r>
              <a:rPr kumimoji="1" lang="ja-JP" altLang="en-US" sz="1200" kern="1200" dirty="0" smtClean="0">
                <a:solidFill>
                  <a:schemeClr val="tx1"/>
                </a:solidFill>
                <a:effectLst/>
                <a:latin typeface="+mn-lt"/>
                <a:ea typeface="+mn-ea"/>
                <a:cs typeface="+mn-cs"/>
              </a:rPr>
              <a:t>が各自で</a:t>
            </a:r>
            <a:r>
              <a:rPr kumimoji="1" lang="ja-JP" altLang="ja-JP" sz="1200" kern="1200" dirty="0" smtClean="0">
                <a:solidFill>
                  <a:schemeClr val="tx1"/>
                </a:solidFill>
                <a:effectLst/>
                <a:latin typeface="+mn-lt"/>
                <a:ea typeface="+mn-ea"/>
                <a:cs typeface="+mn-cs"/>
              </a:rPr>
              <a:t>学習計画を</a:t>
            </a:r>
            <a:r>
              <a:rPr kumimoji="1" lang="ja-JP" altLang="en-US" sz="1200" kern="1200" dirty="0" smtClean="0">
                <a:solidFill>
                  <a:schemeClr val="tx1"/>
                </a:solidFill>
                <a:effectLst/>
                <a:latin typeface="+mn-lt"/>
                <a:ea typeface="+mn-ea"/>
                <a:cs typeface="+mn-cs"/>
              </a:rPr>
              <a:t>立てます</a:t>
            </a:r>
            <a:r>
              <a:rPr kumimoji="1" lang="ja-JP" altLang="ja-JP" sz="1200" kern="1200" dirty="0" smtClean="0">
                <a:solidFill>
                  <a:schemeClr val="tx1"/>
                </a:solidFill>
                <a:effectLst/>
                <a:latin typeface="+mn-lt"/>
                <a:ea typeface="+mn-ea"/>
                <a:cs typeface="+mn-cs"/>
              </a:rPr>
              <a:t>。</a:t>
            </a:r>
          </a:p>
          <a:p>
            <a:r>
              <a:rPr kumimoji="1" lang="ja-JP" altLang="ja-JP" sz="1200" kern="1200" dirty="0" smtClean="0">
                <a:solidFill>
                  <a:schemeClr val="tx1"/>
                </a:solidFill>
                <a:effectLst/>
                <a:latin typeface="+mn-lt"/>
                <a:ea typeface="+mn-ea"/>
                <a:cs typeface="+mn-cs"/>
              </a:rPr>
              <a:t>②◆</a:t>
            </a:r>
            <a:r>
              <a:rPr kumimoji="1" lang="ja-JP" altLang="en-US" sz="1200" kern="1200" dirty="0" smtClean="0">
                <a:solidFill>
                  <a:schemeClr val="tx1"/>
                </a:solidFill>
                <a:effectLst/>
                <a:latin typeface="+mn-lt"/>
                <a:ea typeface="+mn-ea"/>
                <a:cs typeface="+mn-cs"/>
              </a:rPr>
              <a:t>の学びの活動では、「題材の設定、情報の収集、内容の検討」等の各過程において、</a:t>
            </a:r>
            <a:r>
              <a:rPr kumimoji="1" lang="ja-JP" altLang="en-US" sz="1200" b="0" i="0" u="none" strike="noStrike" kern="1200" baseline="0" dirty="0" smtClean="0">
                <a:solidFill>
                  <a:schemeClr val="tx1"/>
                </a:solidFill>
                <a:effectLst/>
                <a:latin typeface="+mn-lt"/>
                <a:ea typeface="+mn-ea"/>
                <a:cs typeface="+mn-cs"/>
              </a:rPr>
              <a:t>児童自身</a:t>
            </a:r>
            <a:r>
              <a:rPr kumimoji="1" lang="ja-JP" altLang="en-US" sz="1200" b="0" i="0" u="none" strike="noStrike" kern="1200" baseline="0" dirty="0" smtClean="0">
                <a:solidFill>
                  <a:schemeClr val="tx1"/>
                </a:solidFill>
                <a:latin typeface="+mn-lt"/>
                <a:ea typeface="+mn-ea"/>
                <a:cs typeface="+mn-cs"/>
              </a:rPr>
              <a:t>が学びのプロセスを決定しながら横断的に学習を進めます。</a:t>
            </a:r>
            <a:endParaRPr kumimoji="1" lang="en-US" altLang="ja-JP" sz="1200" b="0" i="0" u="none" strike="noStrike" kern="1200" baseline="0" dirty="0" smtClean="0">
              <a:solidFill>
                <a:schemeClr val="tx1"/>
              </a:solidFill>
              <a:latin typeface="+mn-lt"/>
              <a:ea typeface="+mn-ea"/>
              <a:cs typeface="+mn-cs"/>
            </a:endParaRPr>
          </a:p>
          <a:p>
            <a:r>
              <a:rPr kumimoji="1" lang="ja-JP" altLang="en-US" sz="1200" kern="1200" dirty="0" smtClean="0">
                <a:solidFill>
                  <a:schemeClr val="tx1"/>
                </a:solidFill>
                <a:effectLst/>
                <a:latin typeface="+mn-lt"/>
                <a:ea typeface="+mn-ea"/>
                <a:cs typeface="+mn-cs"/>
              </a:rPr>
              <a:t>例えば、児童が構成の検討段階で、情報が少ないことに気付きました。その場合、児童は自己判断で構成の検討から◆内容の検討に戻り、情報を確認することや足りない情報を再収集するなどして、自己の学びを調整することができます。</a:t>
            </a:r>
            <a:endParaRPr kumimoji="1" lang="en-US" altLang="ja-JP" sz="1200" kern="1200" dirty="0" smtClean="0">
              <a:solidFill>
                <a:schemeClr val="tx1"/>
              </a:solidFill>
              <a:effectLst/>
              <a:latin typeface="+mn-lt"/>
              <a:ea typeface="+mn-ea"/>
              <a:cs typeface="+mn-cs"/>
            </a:endParaRPr>
          </a:p>
          <a:p>
            <a:r>
              <a:rPr kumimoji="1" lang="ja-JP" altLang="ja-JP" sz="1200" kern="1200" dirty="0" smtClean="0">
                <a:solidFill>
                  <a:schemeClr val="tx1"/>
                </a:solidFill>
                <a:effectLst/>
                <a:latin typeface="+mn-lt"/>
                <a:ea typeface="+mn-ea"/>
                <a:cs typeface="+mn-cs"/>
              </a:rPr>
              <a:t>③◆</a:t>
            </a:r>
            <a:r>
              <a:rPr kumimoji="1" lang="ja-JP" altLang="en-US" sz="1200" kern="1200" dirty="0" smtClean="0">
                <a:solidFill>
                  <a:schemeClr val="tx1"/>
                </a:solidFill>
                <a:effectLst/>
                <a:latin typeface="+mn-lt"/>
                <a:ea typeface="+mn-ea"/>
                <a:cs typeface="+mn-cs"/>
              </a:rPr>
              <a:t>の振り返り</a:t>
            </a:r>
            <a:r>
              <a:rPr kumimoji="1" lang="ja-JP" altLang="ja-JP" sz="1200" kern="1200" dirty="0" smtClean="0">
                <a:solidFill>
                  <a:schemeClr val="tx1"/>
                </a:solidFill>
                <a:effectLst/>
                <a:latin typeface="+mn-lt"/>
                <a:ea typeface="+mn-ea"/>
                <a:cs typeface="+mn-cs"/>
              </a:rPr>
              <a:t>では、児童</a:t>
            </a:r>
            <a:r>
              <a:rPr kumimoji="1" lang="ja-JP" altLang="en-US" sz="1200" kern="1200" dirty="0" smtClean="0">
                <a:solidFill>
                  <a:schemeClr val="tx1"/>
                </a:solidFill>
                <a:effectLst/>
                <a:latin typeface="+mn-lt"/>
                <a:ea typeface="+mn-ea"/>
                <a:cs typeface="+mn-cs"/>
              </a:rPr>
              <a:t>自身</a:t>
            </a:r>
            <a:r>
              <a:rPr kumimoji="1" lang="ja-JP" altLang="ja-JP" sz="1200" kern="1200" dirty="0" smtClean="0">
                <a:solidFill>
                  <a:schemeClr val="tx1"/>
                </a:solidFill>
                <a:effectLst/>
                <a:latin typeface="+mn-lt"/>
                <a:ea typeface="+mn-ea"/>
                <a:cs typeface="+mn-cs"/>
              </a:rPr>
              <a:t>が学習の内容及び学習方法を振り返り</a:t>
            </a:r>
            <a:r>
              <a:rPr kumimoji="1" lang="ja-JP" altLang="en-US"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共有すること</a:t>
            </a:r>
            <a:r>
              <a:rPr kumimoji="1" lang="ja-JP" altLang="en-US" sz="1200" kern="1200" dirty="0" smtClean="0">
                <a:solidFill>
                  <a:schemeClr val="tx1"/>
                </a:solidFill>
                <a:effectLst/>
                <a:latin typeface="+mn-lt"/>
                <a:ea typeface="+mn-ea"/>
                <a:cs typeface="+mn-cs"/>
              </a:rPr>
              <a:t>から、</a:t>
            </a:r>
            <a:r>
              <a:rPr kumimoji="1" lang="ja-JP" altLang="ja-JP" sz="1200" kern="1200" dirty="0" smtClean="0">
                <a:solidFill>
                  <a:schemeClr val="tx1"/>
                </a:solidFill>
                <a:effectLst/>
                <a:latin typeface="+mn-lt"/>
                <a:ea typeface="+mn-ea"/>
                <a:cs typeface="+mn-cs"/>
              </a:rPr>
              <a:t>次の学習へどのように生かしていくか考え</a:t>
            </a:r>
            <a:r>
              <a:rPr kumimoji="1" lang="ja-JP" altLang="en-US" sz="1200" kern="1200" dirty="0" smtClean="0">
                <a:solidFill>
                  <a:schemeClr val="tx1"/>
                </a:solidFill>
                <a:effectLst/>
                <a:latin typeface="+mn-lt"/>
                <a:ea typeface="+mn-ea"/>
                <a:cs typeface="+mn-cs"/>
              </a:rPr>
              <a:t>ます</a:t>
            </a:r>
            <a:r>
              <a:rPr kumimoji="1" lang="ja-JP" altLang="ja-JP" sz="1200" kern="1200" dirty="0" smtClean="0">
                <a:solidFill>
                  <a:schemeClr val="tx1"/>
                </a:solidFill>
                <a:effectLst/>
                <a:latin typeface="+mn-lt"/>
                <a:ea typeface="+mn-ea"/>
                <a:cs typeface="+mn-cs"/>
              </a:rPr>
              <a:t>。</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このように、互いの学習途中段階を知り、それを参考にして書くことや自分の学びの修正をすることが一人１台の学習者用端末の活用により実現可能となります。</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　次に、</a:t>
            </a:r>
            <a:r>
              <a:rPr kumimoji="1" lang="ja-JP" altLang="ja-JP" sz="1200" kern="1200" dirty="0" smtClean="0">
                <a:solidFill>
                  <a:schemeClr val="tx1"/>
                </a:solidFill>
                <a:effectLst/>
                <a:latin typeface="+mn-lt"/>
                <a:ea typeface="+mn-ea"/>
                <a:cs typeface="+mn-cs"/>
              </a:rPr>
              <a:t>付箋・共有機能を活用した</a:t>
            </a:r>
            <a:r>
              <a:rPr kumimoji="1" lang="ja-JP" altLang="en-US" sz="1200" kern="1200" dirty="0" smtClean="0">
                <a:solidFill>
                  <a:schemeClr val="tx1"/>
                </a:solidFill>
                <a:effectLst/>
                <a:latin typeface="+mn-lt"/>
                <a:ea typeface="+mn-ea"/>
                <a:cs typeface="+mn-cs"/>
              </a:rPr>
              <a:t>五つの</a:t>
            </a:r>
            <a:r>
              <a:rPr kumimoji="1" lang="ja-JP" altLang="ja-JP" sz="1200" kern="1200" dirty="0" smtClean="0">
                <a:solidFill>
                  <a:schemeClr val="tx1"/>
                </a:solidFill>
                <a:effectLst/>
                <a:latin typeface="+mn-lt"/>
                <a:ea typeface="+mn-ea"/>
                <a:cs typeface="+mn-cs"/>
              </a:rPr>
              <a:t>学習活動</a:t>
            </a:r>
            <a:r>
              <a:rPr kumimoji="1" lang="ja-JP" altLang="en-US" sz="1200" kern="1200" dirty="0" smtClean="0">
                <a:solidFill>
                  <a:schemeClr val="tx1"/>
                </a:solidFill>
                <a:effectLst/>
                <a:latin typeface="+mn-lt"/>
                <a:ea typeface="+mn-ea"/>
                <a:cs typeface="+mn-cs"/>
              </a:rPr>
              <a:t>です。</a:t>
            </a:r>
            <a:r>
              <a:rPr kumimoji="1" lang="ja-JP" altLang="ja-JP" sz="1200" kern="1200" dirty="0" smtClean="0">
                <a:solidFill>
                  <a:schemeClr val="tx1"/>
                </a:solidFill>
                <a:effectLst/>
                <a:latin typeface="+mn-lt"/>
                <a:ea typeface="+mn-ea"/>
                <a:cs typeface="+mn-cs"/>
              </a:rPr>
              <a:t>◆</a:t>
            </a:r>
          </a:p>
          <a:p>
            <a:endParaRPr kumimoji="1" lang="ja-JP" altLang="ja-JP" sz="1200" kern="1200" dirty="0" smtClean="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8BCE8D8C-16A1-443B-ADC6-0897BC341F6E}" type="slidenum">
              <a:rPr kumimoji="1" lang="ja-JP" altLang="en-US" smtClean="0"/>
              <a:t>4</a:t>
            </a:fld>
            <a:endParaRPr kumimoji="1" lang="ja-JP" altLang="en-US"/>
          </a:p>
        </p:txBody>
      </p:sp>
    </p:spTree>
    <p:extLst>
      <p:ext uri="{BB962C8B-B14F-4D97-AF65-F5344CB8AC3E}">
        <p14:creationId xmlns:p14="http://schemas.microsoft.com/office/powerpoint/2010/main" val="20402622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dirty="0" smtClean="0">
                <a:solidFill>
                  <a:schemeClr val="tx1"/>
                </a:solidFill>
                <a:effectLst/>
                <a:latin typeface="+mn-lt"/>
                <a:ea typeface="+mn-ea"/>
                <a:cs typeface="+mn-cs"/>
              </a:rPr>
              <a:t>　開発研究は次の二点です。まず、「書く」</a:t>
            </a:r>
            <a:r>
              <a:rPr kumimoji="1" lang="ja-JP" altLang="ja-JP" sz="1200" kern="1200" dirty="0" smtClean="0">
                <a:solidFill>
                  <a:schemeClr val="tx1"/>
                </a:solidFill>
                <a:effectLst/>
                <a:latin typeface="+mn-lt"/>
                <a:ea typeface="+mn-ea"/>
                <a:cs typeface="+mn-cs"/>
              </a:rPr>
              <a:t>授業モデル</a:t>
            </a:r>
            <a:r>
              <a:rPr kumimoji="1" lang="ja-JP" altLang="en-US" sz="1200" kern="1200" dirty="0" smtClean="0">
                <a:solidFill>
                  <a:schemeClr val="tx1"/>
                </a:solidFill>
                <a:effectLst/>
                <a:latin typeface="+mn-lt"/>
                <a:ea typeface="+mn-ea"/>
                <a:cs typeface="+mn-cs"/>
              </a:rPr>
              <a:t>の開発です。</a:t>
            </a:r>
            <a:r>
              <a:rPr kumimoji="1" lang="ja-JP" altLang="ja-JP" sz="1200" kern="1200" dirty="0" smtClean="0">
                <a:solidFill>
                  <a:schemeClr val="tx1"/>
                </a:solidFill>
                <a:effectLst/>
                <a:latin typeface="+mn-lt"/>
                <a:ea typeface="+mn-ea"/>
                <a:cs typeface="+mn-cs"/>
              </a:rPr>
              <a:t>こちらは、「デジタルを活用したこれからの学びの提案」に示された①学びのプロセスについて」を参考としました</a:t>
            </a:r>
            <a:r>
              <a:rPr kumimoji="1" lang="ja-JP" altLang="en-US" sz="1200" kern="1200" dirty="0" smtClean="0">
                <a:solidFill>
                  <a:schemeClr val="tx1"/>
                </a:solidFill>
                <a:effectLst/>
                <a:latin typeface="+mn-lt"/>
                <a:ea typeface="+mn-ea"/>
                <a:cs typeface="+mn-cs"/>
              </a:rPr>
              <a:t>。</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①◆の学習課題の設定、見通しの設定では、</a:t>
            </a:r>
            <a:r>
              <a:rPr kumimoji="1" lang="ja-JP" altLang="ja-JP" sz="1200" kern="1200" dirty="0" smtClean="0">
                <a:solidFill>
                  <a:schemeClr val="tx1"/>
                </a:solidFill>
                <a:effectLst/>
                <a:latin typeface="+mn-lt"/>
                <a:ea typeface="+mn-ea"/>
                <a:cs typeface="+mn-cs"/>
              </a:rPr>
              <a:t>教師が</a:t>
            </a:r>
            <a:r>
              <a:rPr kumimoji="1" lang="ja-JP" altLang="en-US" sz="1200" kern="1200" dirty="0" smtClean="0">
                <a:solidFill>
                  <a:schemeClr val="tx1"/>
                </a:solidFill>
                <a:effectLst/>
                <a:latin typeface="+mn-lt"/>
                <a:ea typeface="+mn-ea"/>
                <a:cs typeface="+mn-cs"/>
              </a:rPr>
              <a:t>学習</a:t>
            </a:r>
            <a:r>
              <a:rPr kumimoji="1" lang="ja-JP" altLang="ja-JP" sz="1200" kern="1200" dirty="0" smtClean="0">
                <a:solidFill>
                  <a:schemeClr val="tx1"/>
                </a:solidFill>
                <a:effectLst/>
                <a:latin typeface="+mn-lt"/>
                <a:ea typeface="+mn-ea"/>
                <a:cs typeface="+mn-cs"/>
              </a:rPr>
              <a:t>課題を提示し、児童</a:t>
            </a:r>
            <a:r>
              <a:rPr kumimoji="1" lang="ja-JP" altLang="en-US" sz="1200" kern="1200" dirty="0" smtClean="0">
                <a:solidFill>
                  <a:schemeClr val="tx1"/>
                </a:solidFill>
                <a:effectLst/>
                <a:latin typeface="+mn-lt"/>
                <a:ea typeface="+mn-ea"/>
                <a:cs typeface="+mn-cs"/>
              </a:rPr>
              <a:t>が各自で</a:t>
            </a:r>
            <a:r>
              <a:rPr kumimoji="1" lang="ja-JP" altLang="ja-JP" sz="1200" kern="1200" dirty="0" smtClean="0">
                <a:solidFill>
                  <a:schemeClr val="tx1"/>
                </a:solidFill>
                <a:effectLst/>
                <a:latin typeface="+mn-lt"/>
                <a:ea typeface="+mn-ea"/>
                <a:cs typeface="+mn-cs"/>
              </a:rPr>
              <a:t>学習計画を</a:t>
            </a:r>
            <a:r>
              <a:rPr kumimoji="1" lang="ja-JP" altLang="en-US" sz="1200" kern="1200" dirty="0" smtClean="0">
                <a:solidFill>
                  <a:schemeClr val="tx1"/>
                </a:solidFill>
                <a:effectLst/>
                <a:latin typeface="+mn-lt"/>
                <a:ea typeface="+mn-ea"/>
                <a:cs typeface="+mn-cs"/>
              </a:rPr>
              <a:t>立てます</a:t>
            </a:r>
            <a:r>
              <a:rPr kumimoji="1" lang="ja-JP" altLang="ja-JP" sz="1200" kern="1200" dirty="0" smtClean="0">
                <a:solidFill>
                  <a:schemeClr val="tx1"/>
                </a:solidFill>
                <a:effectLst/>
                <a:latin typeface="+mn-lt"/>
                <a:ea typeface="+mn-ea"/>
                <a:cs typeface="+mn-cs"/>
              </a:rPr>
              <a:t>。</a:t>
            </a:r>
          </a:p>
          <a:p>
            <a:r>
              <a:rPr kumimoji="1" lang="ja-JP" altLang="ja-JP" sz="1200" kern="1200" dirty="0" smtClean="0">
                <a:solidFill>
                  <a:schemeClr val="tx1"/>
                </a:solidFill>
                <a:effectLst/>
                <a:latin typeface="+mn-lt"/>
                <a:ea typeface="+mn-ea"/>
                <a:cs typeface="+mn-cs"/>
              </a:rPr>
              <a:t>②◆</a:t>
            </a:r>
            <a:r>
              <a:rPr kumimoji="1" lang="ja-JP" altLang="en-US" sz="1200" kern="1200" dirty="0" smtClean="0">
                <a:solidFill>
                  <a:schemeClr val="tx1"/>
                </a:solidFill>
                <a:effectLst/>
                <a:latin typeface="+mn-lt"/>
                <a:ea typeface="+mn-ea"/>
                <a:cs typeface="+mn-cs"/>
              </a:rPr>
              <a:t>の学びの活動では、「題材の設定、情報の収集、内容の検討」等の各過程において、</a:t>
            </a:r>
            <a:r>
              <a:rPr kumimoji="1" lang="ja-JP" altLang="en-US" sz="1200" b="0" i="0" u="none" strike="noStrike" kern="1200" baseline="0" dirty="0" smtClean="0">
                <a:solidFill>
                  <a:schemeClr val="tx1"/>
                </a:solidFill>
                <a:effectLst/>
                <a:latin typeface="+mn-lt"/>
                <a:ea typeface="+mn-ea"/>
                <a:cs typeface="+mn-cs"/>
              </a:rPr>
              <a:t>児童自身</a:t>
            </a:r>
            <a:r>
              <a:rPr kumimoji="1" lang="ja-JP" altLang="en-US" sz="1200" b="0" i="0" u="none" strike="noStrike" kern="1200" baseline="0" dirty="0" smtClean="0">
                <a:solidFill>
                  <a:schemeClr val="tx1"/>
                </a:solidFill>
                <a:latin typeface="+mn-lt"/>
                <a:ea typeface="+mn-ea"/>
                <a:cs typeface="+mn-cs"/>
              </a:rPr>
              <a:t>が学びのプロセスを決定しながら横断的に学習を進めます。</a:t>
            </a:r>
            <a:endParaRPr kumimoji="1" lang="en-US" altLang="ja-JP" sz="1200" b="0" i="0" u="none" strike="noStrike" kern="1200" baseline="0" dirty="0" smtClean="0">
              <a:solidFill>
                <a:schemeClr val="tx1"/>
              </a:solidFill>
              <a:latin typeface="+mn-lt"/>
              <a:ea typeface="+mn-ea"/>
              <a:cs typeface="+mn-cs"/>
            </a:endParaRPr>
          </a:p>
          <a:p>
            <a:r>
              <a:rPr kumimoji="1" lang="ja-JP" altLang="en-US" sz="1200" kern="1200" dirty="0" smtClean="0">
                <a:solidFill>
                  <a:schemeClr val="tx1"/>
                </a:solidFill>
                <a:effectLst/>
                <a:latin typeface="+mn-lt"/>
                <a:ea typeface="+mn-ea"/>
                <a:cs typeface="+mn-cs"/>
              </a:rPr>
              <a:t>例えば、児童が構成の検討段階で、情報が少ないことに気付きました。その場合、児童は自己判断で構成の検討から◆内容の検討に戻り、情報を確認することや足りない情報を再収集するなどして、自己の学びを調整することができます。</a:t>
            </a:r>
            <a:endParaRPr kumimoji="1" lang="en-US" altLang="ja-JP" sz="1200" kern="1200" dirty="0" smtClean="0">
              <a:solidFill>
                <a:schemeClr val="tx1"/>
              </a:solidFill>
              <a:effectLst/>
              <a:latin typeface="+mn-lt"/>
              <a:ea typeface="+mn-ea"/>
              <a:cs typeface="+mn-cs"/>
            </a:endParaRPr>
          </a:p>
          <a:p>
            <a:r>
              <a:rPr kumimoji="1" lang="ja-JP" altLang="ja-JP" sz="1200" kern="1200" dirty="0" smtClean="0">
                <a:solidFill>
                  <a:schemeClr val="tx1"/>
                </a:solidFill>
                <a:effectLst/>
                <a:latin typeface="+mn-lt"/>
                <a:ea typeface="+mn-ea"/>
                <a:cs typeface="+mn-cs"/>
              </a:rPr>
              <a:t>③◆</a:t>
            </a:r>
            <a:r>
              <a:rPr kumimoji="1" lang="ja-JP" altLang="en-US" sz="1200" kern="1200" dirty="0" smtClean="0">
                <a:solidFill>
                  <a:schemeClr val="tx1"/>
                </a:solidFill>
                <a:effectLst/>
                <a:latin typeface="+mn-lt"/>
                <a:ea typeface="+mn-ea"/>
                <a:cs typeface="+mn-cs"/>
              </a:rPr>
              <a:t>の振り返り</a:t>
            </a:r>
            <a:r>
              <a:rPr kumimoji="1" lang="ja-JP" altLang="ja-JP" sz="1200" kern="1200" dirty="0" smtClean="0">
                <a:solidFill>
                  <a:schemeClr val="tx1"/>
                </a:solidFill>
                <a:effectLst/>
                <a:latin typeface="+mn-lt"/>
                <a:ea typeface="+mn-ea"/>
                <a:cs typeface="+mn-cs"/>
              </a:rPr>
              <a:t>では、児童</a:t>
            </a:r>
            <a:r>
              <a:rPr kumimoji="1" lang="ja-JP" altLang="en-US" sz="1200" kern="1200" dirty="0" smtClean="0">
                <a:solidFill>
                  <a:schemeClr val="tx1"/>
                </a:solidFill>
                <a:effectLst/>
                <a:latin typeface="+mn-lt"/>
                <a:ea typeface="+mn-ea"/>
                <a:cs typeface="+mn-cs"/>
              </a:rPr>
              <a:t>自身</a:t>
            </a:r>
            <a:r>
              <a:rPr kumimoji="1" lang="ja-JP" altLang="ja-JP" sz="1200" kern="1200" dirty="0" smtClean="0">
                <a:solidFill>
                  <a:schemeClr val="tx1"/>
                </a:solidFill>
                <a:effectLst/>
                <a:latin typeface="+mn-lt"/>
                <a:ea typeface="+mn-ea"/>
                <a:cs typeface="+mn-cs"/>
              </a:rPr>
              <a:t>が学習の内容及び学習方法を振り返り</a:t>
            </a:r>
            <a:r>
              <a:rPr kumimoji="1" lang="ja-JP" altLang="en-US"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共有すること</a:t>
            </a:r>
            <a:r>
              <a:rPr kumimoji="1" lang="ja-JP" altLang="en-US" sz="1200" kern="1200" dirty="0" smtClean="0">
                <a:solidFill>
                  <a:schemeClr val="tx1"/>
                </a:solidFill>
                <a:effectLst/>
                <a:latin typeface="+mn-lt"/>
                <a:ea typeface="+mn-ea"/>
                <a:cs typeface="+mn-cs"/>
              </a:rPr>
              <a:t>から、</a:t>
            </a:r>
            <a:r>
              <a:rPr kumimoji="1" lang="ja-JP" altLang="ja-JP" sz="1200" kern="1200" dirty="0" smtClean="0">
                <a:solidFill>
                  <a:schemeClr val="tx1"/>
                </a:solidFill>
                <a:effectLst/>
                <a:latin typeface="+mn-lt"/>
                <a:ea typeface="+mn-ea"/>
                <a:cs typeface="+mn-cs"/>
              </a:rPr>
              <a:t>次の学習へどのように生かしていくか考え</a:t>
            </a:r>
            <a:r>
              <a:rPr kumimoji="1" lang="ja-JP" altLang="en-US" sz="1200" kern="1200" dirty="0" smtClean="0">
                <a:solidFill>
                  <a:schemeClr val="tx1"/>
                </a:solidFill>
                <a:effectLst/>
                <a:latin typeface="+mn-lt"/>
                <a:ea typeface="+mn-ea"/>
                <a:cs typeface="+mn-cs"/>
              </a:rPr>
              <a:t>ます</a:t>
            </a:r>
            <a:r>
              <a:rPr kumimoji="1" lang="ja-JP" altLang="ja-JP" sz="1200" kern="1200" dirty="0" smtClean="0">
                <a:solidFill>
                  <a:schemeClr val="tx1"/>
                </a:solidFill>
                <a:effectLst/>
                <a:latin typeface="+mn-lt"/>
                <a:ea typeface="+mn-ea"/>
                <a:cs typeface="+mn-cs"/>
              </a:rPr>
              <a:t>。</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このように、互いの学習途中段階を知り、それを参考にして書くことや自分の学びの修正をすることが一人１台の学習者用端末の活用により実現可能となります。</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　次に、</a:t>
            </a:r>
            <a:r>
              <a:rPr kumimoji="1" lang="ja-JP" altLang="ja-JP" sz="1200" kern="1200" dirty="0" smtClean="0">
                <a:solidFill>
                  <a:schemeClr val="tx1"/>
                </a:solidFill>
                <a:effectLst/>
                <a:latin typeface="+mn-lt"/>
                <a:ea typeface="+mn-ea"/>
                <a:cs typeface="+mn-cs"/>
              </a:rPr>
              <a:t>付箋・共有機能を活用した</a:t>
            </a:r>
            <a:r>
              <a:rPr kumimoji="1" lang="ja-JP" altLang="en-US" sz="1200" kern="1200" dirty="0" smtClean="0">
                <a:solidFill>
                  <a:schemeClr val="tx1"/>
                </a:solidFill>
                <a:effectLst/>
                <a:latin typeface="+mn-lt"/>
                <a:ea typeface="+mn-ea"/>
                <a:cs typeface="+mn-cs"/>
              </a:rPr>
              <a:t>五つの</a:t>
            </a:r>
            <a:r>
              <a:rPr kumimoji="1" lang="ja-JP" altLang="ja-JP" sz="1200" kern="1200" dirty="0" smtClean="0">
                <a:solidFill>
                  <a:schemeClr val="tx1"/>
                </a:solidFill>
                <a:effectLst/>
                <a:latin typeface="+mn-lt"/>
                <a:ea typeface="+mn-ea"/>
                <a:cs typeface="+mn-cs"/>
              </a:rPr>
              <a:t>学習活動</a:t>
            </a:r>
            <a:r>
              <a:rPr kumimoji="1" lang="ja-JP" altLang="en-US" sz="1200" kern="1200" dirty="0" smtClean="0">
                <a:solidFill>
                  <a:schemeClr val="tx1"/>
                </a:solidFill>
                <a:effectLst/>
                <a:latin typeface="+mn-lt"/>
                <a:ea typeface="+mn-ea"/>
                <a:cs typeface="+mn-cs"/>
              </a:rPr>
              <a:t>です。</a:t>
            </a:r>
            <a:r>
              <a:rPr kumimoji="1" lang="ja-JP" altLang="ja-JP" sz="1200" kern="1200" dirty="0" smtClean="0">
                <a:solidFill>
                  <a:schemeClr val="tx1"/>
                </a:solidFill>
                <a:effectLst/>
                <a:latin typeface="+mn-lt"/>
                <a:ea typeface="+mn-ea"/>
                <a:cs typeface="+mn-cs"/>
              </a:rPr>
              <a:t>◆</a:t>
            </a:r>
          </a:p>
          <a:p>
            <a:endParaRPr kumimoji="1" lang="ja-JP" altLang="ja-JP" sz="1200" kern="1200" dirty="0" smtClean="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8BCE8D8C-16A1-443B-ADC6-0897BC341F6E}" type="slidenum">
              <a:rPr kumimoji="1" lang="ja-JP" altLang="en-US" smtClean="0"/>
              <a:t>5</a:t>
            </a:fld>
            <a:endParaRPr kumimoji="1" lang="ja-JP" altLang="en-US"/>
          </a:p>
        </p:txBody>
      </p:sp>
    </p:spTree>
    <p:extLst>
      <p:ext uri="{BB962C8B-B14F-4D97-AF65-F5344CB8AC3E}">
        <p14:creationId xmlns:p14="http://schemas.microsoft.com/office/powerpoint/2010/main" val="1333449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dirty="0" smtClean="0">
                <a:solidFill>
                  <a:schemeClr val="tx1"/>
                </a:solidFill>
                <a:effectLst/>
                <a:latin typeface="+mn-lt"/>
                <a:ea typeface="+mn-ea"/>
                <a:cs typeface="+mn-cs"/>
              </a:rPr>
              <a:t>　開発研究は次の二点です。まず、「書く」</a:t>
            </a:r>
            <a:r>
              <a:rPr kumimoji="1" lang="ja-JP" altLang="ja-JP" sz="1200" kern="1200" dirty="0" smtClean="0">
                <a:solidFill>
                  <a:schemeClr val="tx1"/>
                </a:solidFill>
                <a:effectLst/>
                <a:latin typeface="+mn-lt"/>
                <a:ea typeface="+mn-ea"/>
                <a:cs typeface="+mn-cs"/>
              </a:rPr>
              <a:t>授業モデル</a:t>
            </a:r>
            <a:r>
              <a:rPr kumimoji="1" lang="ja-JP" altLang="en-US" sz="1200" kern="1200" dirty="0" smtClean="0">
                <a:solidFill>
                  <a:schemeClr val="tx1"/>
                </a:solidFill>
                <a:effectLst/>
                <a:latin typeface="+mn-lt"/>
                <a:ea typeface="+mn-ea"/>
                <a:cs typeface="+mn-cs"/>
              </a:rPr>
              <a:t>の開発です。</a:t>
            </a:r>
            <a:r>
              <a:rPr kumimoji="1" lang="ja-JP" altLang="ja-JP" sz="1200" kern="1200" dirty="0" smtClean="0">
                <a:solidFill>
                  <a:schemeClr val="tx1"/>
                </a:solidFill>
                <a:effectLst/>
                <a:latin typeface="+mn-lt"/>
                <a:ea typeface="+mn-ea"/>
                <a:cs typeface="+mn-cs"/>
              </a:rPr>
              <a:t>こちらは、「デジタルを活用したこれからの学びの提案」に示された①学びのプロセスについて」を参考としました</a:t>
            </a:r>
            <a:r>
              <a:rPr kumimoji="1" lang="ja-JP" altLang="en-US" sz="1200" kern="1200" dirty="0" smtClean="0">
                <a:solidFill>
                  <a:schemeClr val="tx1"/>
                </a:solidFill>
                <a:effectLst/>
                <a:latin typeface="+mn-lt"/>
                <a:ea typeface="+mn-ea"/>
                <a:cs typeface="+mn-cs"/>
              </a:rPr>
              <a:t>。</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①◆の学習課題の設定、見通しの設定では、</a:t>
            </a:r>
            <a:r>
              <a:rPr kumimoji="1" lang="ja-JP" altLang="ja-JP" sz="1200" kern="1200" dirty="0" smtClean="0">
                <a:solidFill>
                  <a:schemeClr val="tx1"/>
                </a:solidFill>
                <a:effectLst/>
                <a:latin typeface="+mn-lt"/>
                <a:ea typeface="+mn-ea"/>
                <a:cs typeface="+mn-cs"/>
              </a:rPr>
              <a:t>教師が</a:t>
            </a:r>
            <a:r>
              <a:rPr kumimoji="1" lang="ja-JP" altLang="en-US" sz="1200" kern="1200" dirty="0" smtClean="0">
                <a:solidFill>
                  <a:schemeClr val="tx1"/>
                </a:solidFill>
                <a:effectLst/>
                <a:latin typeface="+mn-lt"/>
                <a:ea typeface="+mn-ea"/>
                <a:cs typeface="+mn-cs"/>
              </a:rPr>
              <a:t>学習</a:t>
            </a:r>
            <a:r>
              <a:rPr kumimoji="1" lang="ja-JP" altLang="ja-JP" sz="1200" kern="1200" dirty="0" smtClean="0">
                <a:solidFill>
                  <a:schemeClr val="tx1"/>
                </a:solidFill>
                <a:effectLst/>
                <a:latin typeface="+mn-lt"/>
                <a:ea typeface="+mn-ea"/>
                <a:cs typeface="+mn-cs"/>
              </a:rPr>
              <a:t>課題を提示し、児童</a:t>
            </a:r>
            <a:r>
              <a:rPr kumimoji="1" lang="ja-JP" altLang="en-US" sz="1200" kern="1200" dirty="0" smtClean="0">
                <a:solidFill>
                  <a:schemeClr val="tx1"/>
                </a:solidFill>
                <a:effectLst/>
                <a:latin typeface="+mn-lt"/>
                <a:ea typeface="+mn-ea"/>
                <a:cs typeface="+mn-cs"/>
              </a:rPr>
              <a:t>が各自で</a:t>
            </a:r>
            <a:r>
              <a:rPr kumimoji="1" lang="ja-JP" altLang="ja-JP" sz="1200" kern="1200" dirty="0" smtClean="0">
                <a:solidFill>
                  <a:schemeClr val="tx1"/>
                </a:solidFill>
                <a:effectLst/>
                <a:latin typeface="+mn-lt"/>
                <a:ea typeface="+mn-ea"/>
                <a:cs typeface="+mn-cs"/>
              </a:rPr>
              <a:t>学習計画を</a:t>
            </a:r>
            <a:r>
              <a:rPr kumimoji="1" lang="ja-JP" altLang="en-US" sz="1200" kern="1200" dirty="0" smtClean="0">
                <a:solidFill>
                  <a:schemeClr val="tx1"/>
                </a:solidFill>
                <a:effectLst/>
                <a:latin typeface="+mn-lt"/>
                <a:ea typeface="+mn-ea"/>
                <a:cs typeface="+mn-cs"/>
              </a:rPr>
              <a:t>立てます</a:t>
            </a:r>
            <a:r>
              <a:rPr kumimoji="1" lang="ja-JP" altLang="ja-JP" sz="1200" kern="1200" dirty="0" smtClean="0">
                <a:solidFill>
                  <a:schemeClr val="tx1"/>
                </a:solidFill>
                <a:effectLst/>
                <a:latin typeface="+mn-lt"/>
                <a:ea typeface="+mn-ea"/>
                <a:cs typeface="+mn-cs"/>
              </a:rPr>
              <a:t>。</a:t>
            </a:r>
          </a:p>
          <a:p>
            <a:r>
              <a:rPr kumimoji="1" lang="ja-JP" altLang="ja-JP" sz="1200" kern="1200" dirty="0" smtClean="0">
                <a:solidFill>
                  <a:schemeClr val="tx1"/>
                </a:solidFill>
                <a:effectLst/>
                <a:latin typeface="+mn-lt"/>
                <a:ea typeface="+mn-ea"/>
                <a:cs typeface="+mn-cs"/>
              </a:rPr>
              <a:t>②◆</a:t>
            </a:r>
            <a:r>
              <a:rPr kumimoji="1" lang="ja-JP" altLang="en-US" sz="1200" kern="1200" dirty="0" smtClean="0">
                <a:solidFill>
                  <a:schemeClr val="tx1"/>
                </a:solidFill>
                <a:effectLst/>
                <a:latin typeface="+mn-lt"/>
                <a:ea typeface="+mn-ea"/>
                <a:cs typeface="+mn-cs"/>
              </a:rPr>
              <a:t>の学びの活動では、「題材の設定、情報の収集、内容の検討」等の各過程において、</a:t>
            </a:r>
            <a:r>
              <a:rPr kumimoji="1" lang="ja-JP" altLang="en-US" sz="1200" b="0" i="0" u="none" strike="noStrike" kern="1200" baseline="0" dirty="0" smtClean="0">
                <a:solidFill>
                  <a:schemeClr val="tx1"/>
                </a:solidFill>
                <a:effectLst/>
                <a:latin typeface="+mn-lt"/>
                <a:ea typeface="+mn-ea"/>
                <a:cs typeface="+mn-cs"/>
              </a:rPr>
              <a:t>児童自身</a:t>
            </a:r>
            <a:r>
              <a:rPr kumimoji="1" lang="ja-JP" altLang="en-US" sz="1200" b="0" i="0" u="none" strike="noStrike" kern="1200" baseline="0" dirty="0" smtClean="0">
                <a:solidFill>
                  <a:schemeClr val="tx1"/>
                </a:solidFill>
                <a:latin typeface="+mn-lt"/>
                <a:ea typeface="+mn-ea"/>
                <a:cs typeface="+mn-cs"/>
              </a:rPr>
              <a:t>が学びのプロセスを決定しながら横断的に学習を進めます。</a:t>
            </a:r>
            <a:endParaRPr kumimoji="1" lang="en-US" altLang="ja-JP" sz="1200" b="0" i="0" u="none" strike="noStrike" kern="1200" baseline="0" dirty="0" smtClean="0">
              <a:solidFill>
                <a:schemeClr val="tx1"/>
              </a:solidFill>
              <a:latin typeface="+mn-lt"/>
              <a:ea typeface="+mn-ea"/>
              <a:cs typeface="+mn-cs"/>
            </a:endParaRPr>
          </a:p>
          <a:p>
            <a:r>
              <a:rPr kumimoji="1" lang="ja-JP" altLang="en-US" sz="1200" kern="1200" dirty="0" smtClean="0">
                <a:solidFill>
                  <a:schemeClr val="tx1"/>
                </a:solidFill>
                <a:effectLst/>
                <a:latin typeface="+mn-lt"/>
                <a:ea typeface="+mn-ea"/>
                <a:cs typeface="+mn-cs"/>
              </a:rPr>
              <a:t>例えば、児童が構成の検討段階で、情報が少ないことに気付きました。その場合、児童は自己判断で構成の検討から◆内容の検討に戻り、情報を確認することや足りない情報を再収集するなどして、自己の学びを調整することができます。</a:t>
            </a:r>
            <a:endParaRPr kumimoji="1" lang="en-US" altLang="ja-JP" sz="1200" kern="1200" dirty="0" smtClean="0">
              <a:solidFill>
                <a:schemeClr val="tx1"/>
              </a:solidFill>
              <a:effectLst/>
              <a:latin typeface="+mn-lt"/>
              <a:ea typeface="+mn-ea"/>
              <a:cs typeface="+mn-cs"/>
            </a:endParaRPr>
          </a:p>
          <a:p>
            <a:r>
              <a:rPr kumimoji="1" lang="ja-JP" altLang="ja-JP" sz="1200" kern="1200" dirty="0" smtClean="0">
                <a:solidFill>
                  <a:schemeClr val="tx1"/>
                </a:solidFill>
                <a:effectLst/>
                <a:latin typeface="+mn-lt"/>
                <a:ea typeface="+mn-ea"/>
                <a:cs typeface="+mn-cs"/>
              </a:rPr>
              <a:t>③◆</a:t>
            </a:r>
            <a:r>
              <a:rPr kumimoji="1" lang="ja-JP" altLang="en-US" sz="1200" kern="1200" dirty="0" smtClean="0">
                <a:solidFill>
                  <a:schemeClr val="tx1"/>
                </a:solidFill>
                <a:effectLst/>
                <a:latin typeface="+mn-lt"/>
                <a:ea typeface="+mn-ea"/>
                <a:cs typeface="+mn-cs"/>
              </a:rPr>
              <a:t>の振り返り</a:t>
            </a:r>
            <a:r>
              <a:rPr kumimoji="1" lang="ja-JP" altLang="ja-JP" sz="1200" kern="1200" dirty="0" smtClean="0">
                <a:solidFill>
                  <a:schemeClr val="tx1"/>
                </a:solidFill>
                <a:effectLst/>
                <a:latin typeface="+mn-lt"/>
                <a:ea typeface="+mn-ea"/>
                <a:cs typeface="+mn-cs"/>
              </a:rPr>
              <a:t>では、児童</a:t>
            </a:r>
            <a:r>
              <a:rPr kumimoji="1" lang="ja-JP" altLang="en-US" sz="1200" kern="1200" dirty="0" smtClean="0">
                <a:solidFill>
                  <a:schemeClr val="tx1"/>
                </a:solidFill>
                <a:effectLst/>
                <a:latin typeface="+mn-lt"/>
                <a:ea typeface="+mn-ea"/>
                <a:cs typeface="+mn-cs"/>
              </a:rPr>
              <a:t>自身</a:t>
            </a:r>
            <a:r>
              <a:rPr kumimoji="1" lang="ja-JP" altLang="ja-JP" sz="1200" kern="1200" dirty="0" smtClean="0">
                <a:solidFill>
                  <a:schemeClr val="tx1"/>
                </a:solidFill>
                <a:effectLst/>
                <a:latin typeface="+mn-lt"/>
                <a:ea typeface="+mn-ea"/>
                <a:cs typeface="+mn-cs"/>
              </a:rPr>
              <a:t>が学習の内容及び学習方法を振り返り</a:t>
            </a:r>
            <a:r>
              <a:rPr kumimoji="1" lang="ja-JP" altLang="en-US"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共有すること</a:t>
            </a:r>
            <a:r>
              <a:rPr kumimoji="1" lang="ja-JP" altLang="en-US" sz="1200" kern="1200" dirty="0" smtClean="0">
                <a:solidFill>
                  <a:schemeClr val="tx1"/>
                </a:solidFill>
                <a:effectLst/>
                <a:latin typeface="+mn-lt"/>
                <a:ea typeface="+mn-ea"/>
                <a:cs typeface="+mn-cs"/>
              </a:rPr>
              <a:t>から、</a:t>
            </a:r>
            <a:r>
              <a:rPr kumimoji="1" lang="ja-JP" altLang="ja-JP" sz="1200" kern="1200" dirty="0" smtClean="0">
                <a:solidFill>
                  <a:schemeClr val="tx1"/>
                </a:solidFill>
                <a:effectLst/>
                <a:latin typeface="+mn-lt"/>
                <a:ea typeface="+mn-ea"/>
                <a:cs typeface="+mn-cs"/>
              </a:rPr>
              <a:t>次の学習へどのように生かしていくか考え</a:t>
            </a:r>
            <a:r>
              <a:rPr kumimoji="1" lang="ja-JP" altLang="en-US" sz="1200" kern="1200" dirty="0" smtClean="0">
                <a:solidFill>
                  <a:schemeClr val="tx1"/>
                </a:solidFill>
                <a:effectLst/>
                <a:latin typeface="+mn-lt"/>
                <a:ea typeface="+mn-ea"/>
                <a:cs typeface="+mn-cs"/>
              </a:rPr>
              <a:t>ます</a:t>
            </a:r>
            <a:r>
              <a:rPr kumimoji="1" lang="ja-JP" altLang="ja-JP" sz="1200" kern="1200" dirty="0" smtClean="0">
                <a:solidFill>
                  <a:schemeClr val="tx1"/>
                </a:solidFill>
                <a:effectLst/>
                <a:latin typeface="+mn-lt"/>
                <a:ea typeface="+mn-ea"/>
                <a:cs typeface="+mn-cs"/>
              </a:rPr>
              <a:t>。</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このように、互いの学習途中段階を知り、それを参考にして書くことや自分の学びの修正をすることが一人１台の学習者用端末の活用により実現可能となります。</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　次に、</a:t>
            </a:r>
            <a:r>
              <a:rPr kumimoji="1" lang="ja-JP" altLang="ja-JP" sz="1200" kern="1200" dirty="0" smtClean="0">
                <a:solidFill>
                  <a:schemeClr val="tx1"/>
                </a:solidFill>
                <a:effectLst/>
                <a:latin typeface="+mn-lt"/>
                <a:ea typeface="+mn-ea"/>
                <a:cs typeface="+mn-cs"/>
              </a:rPr>
              <a:t>付箋・共有機能を活用した</a:t>
            </a:r>
            <a:r>
              <a:rPr kumimoji="1" lang="ja-JP" altLang="en-US" sz="1200" kern="1200" dirty="0" smtClean="0">
                <a:solidFill>
                  <a:schemeClr val="tx1"/>
                </a:solidFill>
                <a:effectLst/>
                <a:latin typeface="+mn-lt"/>
                <a:ea typeface="+mn-ea"/>
                <a:cs typeface="+mn-cs"/>
              </a:rPr>
              <a:t>五つの</a:t>
            </a:r>
            <a:r>
              <a:rPr kumimoji="1" lang="ja-JP" altLang="ja-JP" sz="1200" kern="1200" dirty="0" smtClean="0">
                <a:solidFill>
                  <a:schemeClr val="tx1"/>
                </a:solidFill>
                <a:effectLst/>
                <a:latin typeface="+mn-lt"/>
                <a:ea typeface="+mn-ea"/>
                <a:cs typeface="+mn-cs"/>
              </a:rPr>
              <a:t>学習活動</a:t>
            </a:r>
            <a:r>
              <a:rPr kumimoji="1" lang="ja-JP" altLang="en-US" sz="1200" kern="1200" dirty="0" smtClean="0">
                <a:solidFill>
                  <a:schemeClr val="tx1"/>
                </a:solidFill>
                <a:effectLst/>
                <a:latin typeface="+mn-lt"/>
                <a:ea typeface="+mn-ea"/>
                <a:cs typeface="+mn-cs"/>
              </a:rPr>
              <a:t>です。</a:t>
            </a:r>
            <a:r>
              <a:rPr kumimoji="1" lang="ja-JP" altLang="ja-JP" sz="1200" kern="1200" dirty="0" smtClean="0">
                <a:solidFill>
                  <a:schemeClr val="tx1"/>
                </a:solidFill>
                <a:effectLst/>
                <a:latin typeface="+mn-lt"/>
                <a:ea typeface="+mn-ea"/>
                <a:cs typeface="+mn-cs"/>
              </a:rPr>
              <a:t>◆</a:t>
            </a:r>
          </a:p>
          <a:p>
            <a:endParaRPr kumimoji="1" lang="ja-JP" altLang="ja-JP" sz="1200" kern="1200" dirty="0" smtClean="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8BCE8D8C-16A1-443B-ADC6-0897BC341F6E}" type="slidenum">
              <a:rPr kumimoji="1" lang="ja-JP" altLang="en-US" smtClean="0"/>
              <a:t>6</a:t>
            </a:fld>
            <a:endParaRPr kumimoji="1" lang="ja-JP" altLang="en-US"/>
          </a:p>
        </p:txBody>
      </p:sp>
    </p:spTree>
    <p:extLst>
      <p:ext uri="{BB962C8B-B14F-4D97-AF65-F5344CB8AC3E}">
        <p14:creationId xmlns:p14="http://schemas.microsoft.com/office/powerpoint/2010/main" val="7803971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dirty="0" smtClean="0">
                <a:solidFill>
                  <a:schemeClr val="tx1"/>
                </a:solidFill>
                <a:effectLst/>
                <a:latin typeface="+mn-lt"/>
                <a:ea typeface="+mn-ea"/>
                <a:cs typeface="+mn-cs"/>
              </a:rPr>
              <a:t>　開発研究は次の二点です。まず、「書く」</a:t>
            </a:r>
            <a:r>
              <a:rPr kumimoji="1" lang="ja-JP" altLang="ja-JP" sz="1200" kern="1200" dirty="0" smtClean="0">
                <a:solidFill>
                  <a:schemeClr val="tx1"/>
                </a:solidFill>
                <a:effectLst/>
                <a:latin typeface="+mn-lt"/>
                <a:ea typeface="+mn-ea"/>
                <a:cs typeface="+mn-cs"/>
              </a:rPr>
              <a:t>授業モデル</a:t>
            </a:r>
            <a:r>
              <a:rPr kumimoji="1" lang="ja-JP" altLang="en-US" sz="1200" kern="1200" dirty="0" smtClean="0">
                <a:solidFill>
                  <a:schemeClr val="tx1"/>
                </a:solidFill>
                <a:effectLst/>
                <a:latin typeface="+mn-lt"/>
                <a:ea typeface="+mn-ea"/>
                <a:cs typeface="+mn-cs"/>
              </a:rPr>
              <a:t>の開発です。</a:t>
            </a:r>
            <a:r>
              <a:rPr kumimoji="1" lang="ja-JP" altLang="ja-JP" sz="1200" kern="1200" dirty="0" smtClean="0">
                <a:solidFill>
                  <a:schemeClr val="tx1"/>
                </a:solidFill>
                <a:effectLst/>
                <a:latin typeface="+mn-lt"/>
                <a:ea typeface="+mn-ea"/>
                <a:cs typeface="+mn-cs"/>
              </a:rPr>
              <a:t>こちらは、「デジタルを活用したこれからの学びの提案」に示された①学びのプロセスについて」を参考としました</a:t>
            </a:r>
            <a:r>
              <a:rPr kumimoji="1" lang="ja-JP" altLang="en-US" sz="1200" kern="1200" dirty="0" smtClean="0">
                <a:solidFill>
                  <a:schemeClr val="tx1"/>
                </a:solidFill>
                <a:effectLst/>
                <a:latin typeface="+mn-lt"/>
                <a:ea typeface="+mn-ea"/>
                <a:cs typeface="+mn-cs"/>
              </a:rPr>
              <a:t>。</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①◆の学習課題の設定、見通しの設定では、</a:t>
            </a:r>
            <a:r>
              <a:rPr kumimoji="1" lang="ja-JP" altLang="ja-JP" sz="1200" kern="1200" dirty="0" smtClean="0">
                <a:solidFill>
                  <a:schemeClr val="tx1"/>
                </a:solidFill>
                <a:effectLst/>
                <a:latin typeface="+mn-lt"/>
                <a:ea typeface="+mn-ea"/>
                <a:cs typeface="+mn-cs"/>
              </a:rPr>
              <a:t>教師が</a:t>
            </a:r>
            <a:r>
              <a:rPr kumimoji="1" lang="ja-JP" altLang="en-US" sz="1200" kern="1200" dirty="0" smtClean="0">
                <a:solidFill>
                  <a:schemeClr val="tx1"/>
                </a:solidFill>
                <a:effectLst/>
                <a:latin typeface="+mn-lt"/>
                <a:ea typeface="+mn-ea"/>
                <a:cs typeface="+mn-cs"/>
              </a:rPr>
              <a:t>学習</a:t>
            </a:r>
            <a:r>
              <a:rPr kumimoji="1" lang="ja-JP" altLang="ja-JP" sz="1200" kern="1200" dirty="0" smtClean="0">
                <a:solidFill>
                  <a:schemeClr val="tx1"/>
                </a:solidFill>
                <a:effectLst/>
                <a:latin typeface="+mn-lt"/>
                <a:ea typeface="+mn-ea"/>
                <a:cs typeface="+mn-cs"/>
              </a:rPr>
              <a:t>課題を提示し、児童</a:t>
            </a:r>
            <a:r>
              <a:rPr kumimoji="1" lang="ja-JP" altLang="en-US" sz="1200" kern="1200" dirty="0" smtClean="0">
                <a:solidFill>
                  <a:schemeClr val="tx1"/>
                </a:solidFill>
                <a:effectLst/>
                <a:latin typeface="+mn-lt"/>
                <a:ea typeface="+mn-ea"/>
                <a:cs typeface="+mn-cs"/>
              </a:rPr>
              <a:t>が各自で</a:t>
            </a:r>
            <a:r>
              <a:rPr kumimoji="1" lang="ja-JP" altLang="ja-JP" sz="1200" kern="1200" dirty="0" smtClean="0">
                <a:solidFill>
                  <a:schemeClr val="tx1"/>
                </a:solidFill>
                <a:effectLst/>
                <a:latin typeface="+mn-lt"/>
                <a:ea typeface="+mn-ea"/>
                <a:cs typeface="+mn-cs"/>
              </a:rPr>
              <a:t>学習計画を</a:t>
            </a:r>
            <a:r>
              <a:rPr kumimoji="1" lang="ja-JP" altLang="en-US" sz="1200" kern="1200" dirty="0" smtClean="0">
                <a:solidFill>
                  <a:schemeClr val="tx1"/>
                </a:solidFill>
                <a:effectLst/>
                <a:latin typeface="+mn-lt"/>
                <a:ea typeface="+mn-ea"/>
                <a:cs typeface="+mn-cs"/>
              </a:rPr>
              <a:t>立てます</a:t>
            </a:r>
            <a:r>
              <a:rPr kumimoji="1" lang="ja-JP" altLang="ja-JP" sz="1200" kern="1200" dirty="0" smtClean="0">
                <a:solidFill>
                  <a:schemeClr val="tx1"/>
                </a:solidFill>
                <a:effectLst/>
                <a:latin typeface="+mn-lt"/>
                <a:ea typeface="+mn-ea"/>
                <a:cs typeface="+mn-cs"/>
              </a:rPr>
              <a:t>。</a:t>
            </a:r>
          </a:p>
          <a:p>
            <a:r>
              <a:rPr kumimoji="1" lang="ja-JP" altLang="ja-JP" sz="1200" kern="1200" dirty="0" smtClean="0">
                <a:solidFill>
                  <a:schemeClr val="tx1"/>
                </a:solidFill>
                <a:effectLst/>
                <a:latin typeface="+mn-lt"/>
                <a:ea typeface="+mn-ea"/>
                <a:cs typeface="+mn-cs"/>
              </a:rPr>
              <a:t>②◆</a:t>
            </a:r>
            <a:r>
              <a:rPr kumimoji="1" lang="ja-JP" altLang="en-US" sz="1200" kern="1200" dirty="0" smtClean="0">
                <a:solidFill>
                  <a:schemeClr val="tx1"/>
                </a:solidFill>
                <a:effectLst/>
                <a:latin typeface="+mn-lt"/>
                <a:ea typeface="+mn-ea"/>
                <a:cs typeface="+mn-cs"/>
              </a:rPr>
              <a:t>の学びの活動では、「題材の設定、情報の収集、内容の検討」等の各過程において、</a:t>
            </a:r>
            <a:r>
              <a:rPr kumimoji="1" lang="ja-JP" altLang="en-US" sz="1200" b="0" i="0" u="none" strike="noStrike" kern="1200" baseline="0" dirty="0" smtClean="0">
                <a:solidFill>
                  <a:schemeClr val="tx1"/>
                </a:solidFill>
                <a:effectLst/>
                <a:latin typeface="+mn-lt"/>
                <a:ea typeface="+mn-ea"/>
                <a:cs typeface="+mn-cs"/>
              </a:rPr>
              <a:t>児童自身</a:t>
            </a:r>
            <a:r>
              <a:rPr kumimoji="1" lang="ja-JP" altLang="en-US" sz="1200" b="0" i="0" u="none" strike="noStrike" kern="1200" baseline="0" dirty="0" smtClean="0">
                <a:solidFill>
                  <a:schemeClr val="tx1"/>
                </a:solidFill>
                <a:latin typeface="+mn-lt"/>
                <a:ea typeface="+mn-ea"/>
                <a:cs typeface="+mn-cs"/>
              </a:rPr>
              <a:t>が学びのプロセスを決定しながら横断的に学習を進めます。</a:t>
            </a:r>
            <a:endParaRPr kumimoji="1" lang="en-US" altLang="ja-JP" sz="1200" b="0" i="0" u="none" strike="noStrike" kern="1200" baseline="0" dirty="0" smtClean="0">
              <a:solidFill>
                <a:schemeClr val="tx1"/>
              </a:solidFill>
              <a:latin typeface="+mn-lt"/>
              <a:ea typeface="+mn-ea"/>
              <a:cs typeface="+mn-cs"/>
            </a:endParaRPr>
          </a:p>
          <a:p>
            <a:r>
              <a:rPr kumimoji="1" lang="ja-JP" altLang="en-US" sz="1200" kern="1200" dirty="0" smtClean="0">
                <a:solidFill>
                  <a:schemeClr val="tx1"/>
                </a:solidFill>
                <a:effectLst/>
                <a:latin typeface="+mn-lt"/>
                <a:ea typeface="+mn-ea"/>
                <a:cs typeface="+mn-cs"/>
              </a:rPr>
              <a:t>例えば、児童が構成の検討段階で、情報が少ないことに気付きました。その場合、児童は自己判断で構成の検討から◆内容の検討に戻り、情報を確認することや足りない情報を再収集するなどして、自己の学びを調整することができます。</a:t>
            </a:r>
            <a:endParaRPr kumimoji="1" lang="en-US" altLang="ja-JP" sz="1200" kern="1200" dirty="0" smtClean="0">
              <a:solidFill>
                <a:schemeClr val="tx1"/>
              </a:solidFill>
              <a:effectLst/>
              <a:latin typeface="+mn-lt"/>
              <a:ea typeface="+mn-ea"/>
              <a:cs typeface="+mn-cs"/>
            </a:endParaRPr>
          </a:p>
          <a:p>
            <a:r>
              <a:rPr kumimoji="1" lang="ja-JP" altLang="ja-JP" sz="1200" kern="1200" dirty="0" smtClean="0">
                <a:solidFill>
                  <a:schemeClr val="tx1"/>
                </a:solidFill>
                <a:effectLst/>
                <a:latin typeface="+mn-lt"/>
                <a:ea typeface="+mn-ea"/>
                <a:cs typeface="+mn-cs"/>
              </a:rPr>
              <a:t>③◆</a:t>
            </a:r>
            <a:r>
              <a:rPr kumimoji="1" lang="ja-JP" altLang="en-US" sz="1200" kern="1200" dirty="0" smtClean="0">
                <a:solidFill>
                  <a:schemeClr val="tx1"/>
                </a:solidFill>
                <a:effectLst/>
                <a:latin typeface="+mn-lt"/>
                <a:ea typeface="+mn-ea"/>
                <a:cs typeface="+mn-cs"/>
              </a:rPr>
              <a:t>の振り返り</a:t>
            </a:r>
            <a:r>
              <a:rPr kumimoji="1" lang="ja-JP" altLang="ja-JP" sz="1200" kern="1200" dirty="0" smtClean="0">
                <a:solidFill>
                  <a:schemeClr val="tx1"/>
                </a:solidFill>
                <a:effectLst/>
                <a:latin typeface="+mn-lt"/>
                <a:ea typeface="+mn-ea"/>
                <a:cs typeface="+mn-cs"/>
              </a:rPr>
              <a:t>では、児童</a:t>
            </a:r>
            <a:r>
              <a:rPr kumimoji="1" lang="ja-JP" altLang="en-US" sz="1200" kern="1200" dirty="0" smtClean="0">
                <a:solidFill>
                  <a:schemeClr val="tx1"/>
                </a:solidFill>
                <a:effectLst/>
                <a:latin typeface="+mn-lt"/>
                <a:ea typeface="+mn-ea"/>
                <a:cs typeface="+mn-cs"/>
              </a:rPr>
              <a:t>自身</a:t>
            </a:r>
            <a:r>
              <a:rPr kumimoji="1" lang="ja-JP" altLang="ja-JP" sz="1200" kern="1200" dirty="0" smtClean="0">
                <a:solidFill>
                  <a:schemeClr val="tx1"/>
                </a:solidFill>
                <a:effectLst/>
                <a:latin typeface="+mn-lt"/>
                <a:ea typeface="+mn-ea"/>
                <a:cs typeface="+mn-cs"/>
              </a:rPr>
              <a:t>が学習の内容及び学習方法を振り返り</a:t>
            </a:r>
            <a:r>
              <a:rPr kumimoji="1" lang="ja-JP" altLang="en-US"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共有すること</a:t>
            </a:r>
            <a:r>
              <a:rPr kumimoji="1" lang="ja-JP" altLang="en-US" sz="1200" kern="1200" dirty="0" smtClean="0">
                <a:solidFill>
                  <a:schemeClr val="tx1"/>
                </a:solidFill>
                <a:effectLst/>
                <a:latin typeface="+mn-lt"/>
                <a:ea typeface="+mn-ea"/>
                <a:cs typeface="+mn-cs"/>
              </a:rPr>
              <a:t>から、</a:t>
            </a:r>
            <a:r>
              <a:rPr kumimoji="1" lang="ja-JP" altLang="ja-JP" sz="1200" kern="1200" dirty="0" smtClean="0">
                <a:solidFill>
                  <a:schemeClr val="tx1"/>
                </a:solidFill>
                <a:effectLst/>
                <a:latin typeface="+mn-lt"/>
                <a:ea typeface="+mn-ea"/>
                <a:cs typeface="+mn-cs"/>
              </a:rPr>
              <a:t>次の学習へどのように生かしていくか考え</a:t>
            </a:r>
            <a:r>
              <a:rPr kumimoji="1" lang="ja-JP" altLang="en-US" sz="1200" kern="1200" dirty="0" smtClean="0">
                <a:solidFill>
                  <a:schemeClr val="tx1"/>
                </a:solidFill>
                <a:effectLst/>
                <a:latin typeface="+mn-lt"/>
                <a:ea typeface="+mn-ea"/>
                <a:cs typeface="+mn-cs"/>
              </a:rPr>
              <a:t>ます</a:t>
            </a:r>
            <a:r>
              <a:rPr kumimoji="1" lang="ja-JP" altLang="ja-JP" sz="1200" kern="1200" dirty="0" smtClean="0">
                <a:solidFill>
                  <a:schemeClr val="tx1"/>
                </a:solidFill>
                <a:effectLst/>
                <a:latin typeface="+mn-lt"/>
                <a:ea typeface="+mn-ea"/>
                <a:cs typeface="+mn-cs"/>
              </a:rPr>
              <a:t>。</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このように、互いの学習途中段階を知り、それを参考にして書くことや自分の学びの修正をすることが一人１台の学習者用端末の活用により実現可能となります。</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　次に、</a:t>
            </a:r>
            <a:r>
              <a:rPr kumimoji="1" lang="ja-JP" altLang="ja-JP" sz="1200" kern="1200" dirty="0" smtClean="0">
                <a:solidFill>
                  <a:schemeClr val="tx1"/>
                </a:solidFill>
                <a:effectLst/>
                <a:latin typeface="+mn-lt"/>
                <a:ea typeface="+mn-ea"/>
                <a:cs typeface="+mn-cs"/>
              </a:rPr>
              <a:t>付箋・共有機能を活用した</a:t>
            </a:r>
            <a:r>
              <a:rPr kumimoji="1" lang="ja-JP" altLang="en-US" sz="1200" kern="1200" dirty="0" smtClean="0">
                <a:solidFill>
                  <a:schemeClr val="tx1"/>
                </a:solidFill>
                <a:effectLst/>
                <a:latin typeface="+mn-lt"/>
                <a:ea typeface="+mn-ea"/>
                <a:cs typeface="+mn-cs"/>
              </a:rPr>
              <a:t>五つの</a:t>
            </a:r>
            <a:r>
              <a:rPr kumimoji="1" lang="ja-JP" altLang="ja-JP" sz="1200" kern="1200" dirty="0" smtClean="0">
                <a:solidFill>
                  <a:schemeClr val="tx1"/>
                </a:solidFill>
                <a:effectLst/>
                <a:latin typeface="+mn-lt"/>
                <a:ea typeface="+mn-ea"/>
                <a:cs typeface="+mn-cs"/>
              </a:rPr>
              <a:t>学習活動</a:t>
            </a:r>
            <a:r>
              <a:rPr kumimoji="1" lang="ja-JP" altLang="en-US" sz="1200" kern="1200" dirty="0" smtClean="0">
                <a:solidFill>
                  <a:schemeClr val="tx1"/>
                </a:solidFill>
                <a:effectLst/>
                <a:latin typeface="+mn-lt"/>
                <a:ea typeface="+mn-ea"/>
                <a:cs typeface="+mn-cs"/>
              </a:rPr>
              <a:t>です。</a:t>
            </a:r>
            <a:r>
              <a:rPr kumimoji="1" lang="ja-JP" altLang="ja-JP" sz="1200" kern="1200" dirty="0" smtClean="0">
                <a:solidFill>
                  <a:schemeClr val="tx1"/>
                </a:solidFill>
                <a:effectLst/>
                <a:latin typeface="+mn-lt"/>
                <a:ea typeface="+mn-ea"/>
                <a:cs typeface="+mn-cs"/>
              </a:rPr>
              <a:t>◆</a:t>
            </a:r>
          </a:p>
          <a:p>
            <a:endParaRPr kumimoji="1" lang="ja-JP" altLang="ja-JP" sz="1200" kern="1200" dirty="0" smtClean="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8BCE8D8C-16A1-443B-ADC6-0897BC341F6E}" type="slidenum">
              <a:rPr kumimoji="1" lang="ja-JP" altLang="en-US" smtClean="0"/>
              <a:t>7</a:t>
            </a:fld>
            <a:endParaRPr kumimoji="1" lang="ja-JP" altLang="en-US"/>
          </a:p>
        </p:txBody>
      </p:sp>
    </p:spTree>
    <p:extLst>
      <p:ext uri="{BB962C8B-B14F-4D97-AF65-F5344CB8AC3E}">
        <p14:creationId xmlns:p14="http://schemas.microsoft.com/office/powerpoint/2010/main" val="2268706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dirty="0" smtClean="0">
                <a:solidFill>
                  <a:schemeClr val="tx1"/>
                </a:solidFill>
                <a:effectLst/>
                <a:latin typeface="+mn-lt"/>
                <a:ea typeface="+mn-ea"/>
                <a:cs typeface="+mn-cs"/>
              </a:rPr>
              <a:t>　開発研究は次の二点です。まず、「書く」</a:t>
            </a:r>
            <a:r>
              <a:rPr kumimoji="1" lang="ja-JP" altLang="ja-JP" sz="1200" kern="1200" dirty="0" smtClean="0">
                <a:solidFill>
                  <a:schemeClr val="tx1"/>
                </a:solidFill>
                <a:effectLst/>
                <a:latin typeface="+mn-lt"/>
                <a:ea typeface="+mn-ea"/>
                <a:cs typeface="+mn-cs"/>
              </a:rPr>
              <a:t>授業モデル</a:t>
            </a:r>
            <a:r>
              <a:rPr kumimoji="1" lang="ja-JP" altLang="en-US" sz="1200" kern="1200" dirty="0" smtClean="0">
                <a:solidFill>
                  <a:schemeClr val="tx1"/>
                </a:solidFill>
                <a:effectLst/>
                <a:latin typeface="+mn-lt"/>
                <a:ea typeface="+mn-ea"/>
                <a:cs typeface="+mn-cs"/>
              </a:rPr>
              <a:t>の開発です。</a:t>
            </a:r>
            <a:r>
              <a:rPr kumimoji="1" lang="ja-JP" altLang="ja-JP" sz="1200" kern="1200" dirty="0" smtClean="0">
                <a:solidFill>
                  <a:schemeClr val="tx1"/>
                </a:solidFill>
                <a:effectLst/>
                <a:latin typeface="+mn-lt"/>
                <a:ea typeface="+mn-ea"/>
                <a:cs typeface="+mn-cs"/>
              </a:rPr>
              <a:t>こちらは、「デジタルを活用したこれからの学びの提案」に示された①学びのプロセスについて」を参考としました</a:t>
            </a:r>
            <a:r>
              <a:rPr kumimoji="1" lang="ja-JP" altLang="en-US" sz="1200" kern="1200" dirty="0" smtClean="0">
                <a:solidFill>
                  <a:schemeClr val="tx1"/>
                </a:solidFill>
                <a:effectLst/>
                <a:latin typeface="+mn-lt"/>
                <a:ea typeface="+mn-ea"/>
                <a:cs typeface="+mn-cs"/>
              </a:rPr>
              <a:t>。</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①◆の学習課題の設定、見通しの設定では、</a:t>
            </a:r>
            <a:r>
              <a:rPr kumimoji="1" lang="ja-JP" altLang="ja-JP" sz="1200" kern="1200" dirty="0" smtClean="0">
                <a:solidFill>
                  <a:schemeClr val="tx1"/>
                </a:solidFill>
                <a:effectLst/>
                <a:latin typeface="+mn-lt"/>
                <a:ea typeface="+mn-ea"/>
                <a:cs typeface="+mn-cs"/>
              </a:rPr>
              <a:t>教師が</a:t>
            </a:r>
            <a:r>
              <a:rPr kumimoji="1" lang="ja-JP" altLang="en-US" sz="1200" kern="1200" dirty="0" smtClean="0">
                <a:solidFill>
                  <a:schemeClr val="tx1"/>
                </a:solidFill>
                <a:effectLst/>
                <a:latin typeface="+mn-lt"/>
                <a:ea typeface="+mn-ea"/>
                <a:cs typeface="+mn-cs"/>
              </a:rPr>
              <a:t>学習</a:t>
            </a:r>
            <a:r>
              <a:rPr kumimoji="1" lang="ja-JP" altLang="ja-JP" sz="1200" kern="1200" dirty="0" smtClean="0">
                <a:solidFill>
                  <a:schemeClr val="tx1"/>
                </a:solidFill>
                <a:effectLst/>
                <a:latin typeface="+mn-lt"/>
                <a:ea typeface="+mn-ea"/>
                <a:cs typeface="+mn-cs"/>
              </a:rPr>
              <a:t>課題を提示し、児童</a:t>
            </a:r>
            <a:r>
              <a:rPr kumimoji="1" lang="ja-JP" altLang="en-US" sz="1200" kern="1200" dirty="0" smtClean="0">
                <a:solidFill>
                  <a:schemeClr val="tx1"/>
                </a:solidFill>
                <a:effectLst/>
                <a:latin typeface="+mn-lt"/>
                <a:ea typeface="+mn-ea"/>
                <a:cs typeface="+mn-cs"/>
              </a:rPr>
              <a:t>が各自で</a:t>
            </a:r>
            <a:r>
              <a:rPr kumimoji="1" lang="ja-JP" altLang="ja-JP" sz="1200" kern="1200" dirty="0" smtClean="0">
                <a:solidFill>
                  <a:schemeClr val="tx1"/>
                </a:solidFill>
                <a:effectLst/>
                <a:latin typeface="+mn-lt"/>
                <a:ea typeface="+mn-ea"/>
                <a:cs typeface="+mn-cs"/>
              </a:rPr>
              <a:t>学習計画を</a:t>
            </a:r>
            <a:r>
              <a:rPr kumimoji="1" lang="ja-JP" altLang="en-US" sz="1200" kern="1200" dirty="0" smtClean="0">
                <a:solidFill>
                  <a:schemeClr val="tx1"/>
                </a:solidFill>
                <a:effectLst/>
                <a:latin typeface="+mn-lt"/>
                <a:ea typeface="+mn-ea"/>
                <a:cs typeface="+mn-cs"/>
              </a:rPr>
              <a:t>立てます</a:t>
            </a:r>
            <a:r>
              <a:rPr kumimoji="1" lang="ja-JP" altLang="ja-JP" sz="1200" kern="1200" dirty="0" smtClean="0">
                <a:solidFill>
                  <a:schemeClr val="tx1"/>
                </a:solidFill>
                <a:effectLst/>
                <a:latin typeface="+mn-lt"/>
                <a:ea typeface="+mn-ea"/>
                <a:cs typeface="+mn-cs"/>
              </a:rPr>
              <a:t>。</a:t>
            </a:r>
          </a:p>
          <a:p>
            <a:r>
              <a:rPr kumimoji="1" lang="ja-JP" altLang="ja-JP" sz="1200" kern="1200" dirty="0" smtClean="0">
                <a:solidFill>
                  <a:schemeClr val="tx1"/>
                </a:solidFill>
                <a:effectLst/>
                <a:latin typeface="+mn-lt"/>
                <a:ea typeface="+mn-ea"/>
                <a:cs typeface="+mn-cs"/>
              </a:rPr>
              <a:t>②◆</a:t>
            </a:r>
            <a:r>
              <a:rPr kumimoji="1" lang="ja-JP" altLang="en-US" sz="1200" kern="1200" dirty="0" smtClean="0">
                <a:solidFill>
                  <a:schemeClr val="tx1"/>
                </a:solidFill>
                <a:effectLst/>
                <a:latin typeface="+mn-lt"/>
                <a:ea typeface="+mn-ea"/>
                <a:cs typeface="+mn-cs"/>
              </a:rPr>
              <a:t>の学びの活動では、「題材の設定、情報の収集、内容の検討」等の各過程において、</a:t>
            </a:r>
            <a:r>
              <a:rPr kumimoji="1" lang="ja-JP" altLang="en-US" sz="1200" b="0" i="0" u="none" strike="noStrike" kern="1200" baseline="0" dirty="0" smtClean="0">
                <a:solidFill>
                  <a:schemeClr val="tx1"/>
                </a:solidFill>
                <a:effectLst/>
                <a:latin typeface="+mn-lt"/>
                <a:ea typeface="+mn-ea"/>
                <a:cs typeface="+mn-cs"/>
              </a:rPr>
              <a:t>児童自身</a:t>
            </a:r>
            <a:r>
              <a:rPr kumimoji="1" lang="ja-JP" altLang="en-US" sz="1200" b="0" i="0" u="none" strike="noStrike" kern="1200" baseline="0" dirty="0" smtClean="0">
                <a:solidFill>
                  <a:schemeClr val="tx1"/>
                </a:solidFill>
                <a:latin typeface="+mn-lt"/>
                <a:ea typeface="+mn-ea"/>
                <a:cs typeface="+mn-cs"/>
              </a:rPr>
              <a:t>が学びのプロセスを決定しながら横断的に学習を進めます。</a:t>
            </a:r>
            <a:endParaRPr kumimoji="1" lang="en-US" altLang="ja-JP" sz="1200" b="0" i="0" u="none" strike="noStrike" kern="1200" baseline="0" dirty="0" smtClean="0">
              <a:solidFill>
                <a:schemeClr val="tx1"/>
              </a:solidFill>
              <a:latin typeface="+mn-lt"/>
              <a:ea typeface="+mn-ea"/>
              <a:cs typeface="+mn-cs"/>
            </a:endParaRPr>
          </a:p>
          <a:p>
            <a:r>
              <a:rPr kumimoji="1" lang="ja-JP" altLang="en-US" sz="1200" kern="1200" dirty="0" smtClean="0">
                <a:solidFill>
                  <a:schemeClr val="tx1"/>
                </a:solidFill>
                <a:effectLst/>
                <a:latin typeface="+mn-lt"/>
                <a:ea typeface="+mn-ea"/>
                <a:cs typeface="+mn-cs"/>
              </a:rPr>
              <a:t>例えば、児童が構成の検討段階で、情報が少ないことに気付きました。その場合、児童は自己判断で構成の検討から◆内容の検討に戻り、情報を確認することや足りない情報を再収集するなどして、自己の学びを調整することができます。</a:t>
            </a:r>
            <a:endParaRPr kumimoji="1" lang="en-US" altLang="ja-JP" sz="1200" kern="1200" dirty="0" smtClean="0">
              <a:solidFill>
                <a:schemeClr val="tx1"/>
              </a:solidFill>
              <a:effectLst/>
              <a:latin typeface="+mn-lt"/>
              <a:ea typeface="+mn-ea"/>
              <a:cs typeface="+mn-cs"/>
            </a:endParaRPr>
          </a:p>
          <a:p>
            <a:r>
              <a:rPr kumimoji="1" lang="ja-JP" altLang="ja-JP" sz="1200" kern="1200" dirty="0" smtClean="0">
                <a:solidFill>
                  <a:schemeClr val="tx1"/>
                </a:solidFill>
                <a:effectLst/>
                <a:latin typeface="+mn-lt"/>
                <a:ea typeface="+mn-ea"/>
                <a:cs typeface="+mn-cs"/>
              </a:rPr>
              <a:t>③◆</a:t>
            </a:r>
            <a:r>
              <a:rPr kumimoji="1" lang="ja-JP" altLang="en-US" sz="1200" kern="1200" dirty="0" smtClean="0">
                <a:solidFill>
                  <a:schemeClr val="tx1"/>
                </a:solidFill>
                <a:effectLst/>
                <a:latin typeface="+mn-lt"/>
                <a:ea typeface="+mn-ea"/>
                <a:cs typeface="+mn-cs"/>
              </a:rPr>
              <a:t>の振り返り</a:t>
            </a:r>
            <a:r>
              <a:rPr kumimoji="1" lang="ja-JP" altLang="ja-JP" sz="1200" kern="1200" dirty="0" smtClean="0">
                <a:solidFill>
                  <a:schemeClr val="tx1"/>
                </a:solidFill>
                <a:effectLst/>
                <a:latin typeface="+mn-lt"/>
                <a:ea typeface="+mn-ea"/>
                <a:cs typeface="+mn-cs"/>
              </a:rPr>
              <a:t>では、児童</a:t>
            </a:r>
            <a:r>
              <a:rPr kumimoji="1" lang="ja-JP" altLang="en-US" sz="1200" kern="1200" dirty="0" smtClean="0">
                <a:solidFill>
                  <a:schemeClr val="tx1"/>
                </a:solidFill>
                <a:effectLst/>
                <a:latin typeface="+mn-lt"/>
                <a:ea typeface="+mn-ea"/>
                <a:cs typeface="+mn-cs"/>
              </a:rPr>
              <a:t>自身</a:t>
            </a:r>
            <a:r>
              <a:rPr kumimoji="1" lang="ja-JP" altLang="ja-JP" sz="1200" kern="1200" dirty="0" smtClean="0">
                <a:solidFill>
                  <a:schemeClr val="tx1"/>
                </a:solidFill>
                <a:effectLst/>
                <a:latin typeface="+mn-lt"/>
                <a:ea typeface="+mn-ea"/>
                <a:cs typeface="+mn-cs"/>
              </a:rPr>
              <a:t>が学習の内容及び学習方法を振り返り</a:t>
            </a:r>
            <a:r>
              <a:rPr kumimoji="1" lang="ja-JP" altLang="en-US"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共有すること</a:t>
            </a:r>
            <a:r>
              <a:rPr kumimoji="1" lang="ja-JP" altLang="en-US" sz="1200" kern="1200" dirty="0" smtClean="0">
                <a:solidFill>
                  <a:schemeClr val="tx1"/>
                </a:solidFill>
                <a:effectLst/>
                <a:latin typeface="+mn-lt"/>
                <a:ea typeface="+mn-ea"/>
                <a:cs typeface="+mn-cs"/>
              </a:rPr>
              <a:t>から、</a:t>
            </a:r>
            <a:r>
              <a:rPr kumimoji="1" lang="ja-JP" altLang="ja-JP" sz="1200" kern="1200" dirty="0" smtClean="0">
                <a:solidFill>
                  <a:schemeClr val="tx1"/>
                </a:solidFill>
                <a:effectLst/>
                <a:latin typeface="+mn-lt"/>
                <a:ea typeface="+mn-ea"/>
                <a:cs typeface="+mn-cs"/>
              </a:rPr>
              <a:t>次の学習へどのように生かしていくか考え</a:t>
            </a:r>
            <a:r>
              <a:rPr kumimoji="1" lang="ja-JP" altLang="en-US" sz="1200" kern="1200" dirty="0" smtClean="0">
                <a:solidFill>
                  <a:schemeClr val="tx1"/>
                </a:solidFill>
                <a:effectLst/>
                <a:latin typeface="+mn-lt"/>
                <a:ea typeface="+mn-ea"/>
                <a:cs typeface="+mn-cs"/>
              </a:rPr>
              <a:t>ます</a:t>
            </a:r>
            <a:r>
              <a:rPr kumimoji="1" lang="ja-JP" altLang="ja-JP" sz="1200" kern="1200" dirty="0" smtClean="0">
                <a:solidFill>
                  <a:schemeClr val="tx1"/>
                </a:solidFill>
                <a:effectLst/>
                <a:latin typeface="+mn-lt"/>
                <a:ea typeface="+mn-ea"/>
                <a:cs typeface="+mn-cs"/>
              </a:rPr>
              <a:t>。</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このように、互いの学習途中段階を知り、それを参考にして書くことや自分の学びの修正をすることが一人１台の学習者用端末の活用により実現可能となります。</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　次に、</a:t>
            </a:r>
            <a:r>
              <a:rPr kumimoji="1" lang="ja-JP" altLang="ja-JP" sz="1200" kern="1200" dirty="0" smtClean="0">
                <a:solidFill>
                  <a:schemeClr val="tx1"/>
                </a:solidFill>
                <a:effectLst/>
                <a:latin typeface="+mn-lt"/>
                <a:ea typeface="+mn-ea"/>
                <a:cs typeface="+mn-cs"/>
              </a:rPr>
              <a:t>付箋・共有機能を活用した</a:t>
            </a:r>
            <a:r>
              <a:rPr kumimoji="1" lang="ja-JP" altLang="en-US" sz="1200" kern="1200" dirty="0" smtClean="0">
                <a:solidFill>
                  <a:schemeClr val="tx1"/>
                </a:solidFill>
                <a:effectLst/>
                <a:latin typeface="+mn-lt"/>
                <a:ea typeface="+mn-ea"/>
                <a:cs typeface="+mn-cs"/>
              </a:rPr>
              <a:t>五つの</a:t>
            </a:r>
            <a:r>
              <a:rPr kumimoji="1" lang="ja-JP" altLang="ja-JP" sz="1200" kern="1200" dirty="0" smtClean="0">
                <a:solidFill>
                  <a:schemeClr val="tx1"/>
                </a:solidFill>
                <a:effectLst/>
                <a:latin typeface="+mn-lt"/>
                <a:ea typeface="+mn-ea"/>
                <a:cs typeface="+mn-cs"/>
              </a:rPr>
              <a:t>学習活動</a:t>
            </a:r>
            <a:r>
              <a:rPr kumimoji="1" lang="ja-JP" altLang="en-US" sz="1200" kern="1200" dirty="0" smtClean="0">
                <a:solidFill>
                  <a:schemeClr val="tx1"/>
                </a:solidFill>
                <a:effectLst/>
                <a:latin typeface="+mn-lt"/>
                <a:ea typeface="+mn-ea"/>
                <a:cs typeface="+mn-cs"/>
              </a:rPr>
              <a:t>です。</a:t>
            </a:r>
            <a:r>
              <a:rPr kumimoji="1" lang="ja-JP" altLang="ja-JP" sz="1200" kern="1200" dirty="0" smtClean="0">
                <a:solidFill>
                  <a:schemeClr val="tx1"/>
                </a:solidFill>
                <a:effectLst/>
                <a:latin typeface="+mn-lt"/>
                <a:ea typeface="+mn-ea"/>
                <a:cs typeface="+mn-cs"/>
              </a:rPr>
              <a:t>◆</a:t>
            </a:r>
          </a:p>
          <a:p>
            <a:endParaRPr kumimoji="1" lang="ja-JP" altLang="ja-JP" sz="1200" kern="1200" dirty="0" smtClean="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8BCE8D8C-16A1-443B-ADC6-0897BC341F6E}" type="slidenum">
              <a:rPr kumimoji="1" lang="ja-JP" altLang="en-US" smtClean="0"/>
              <a:t>8</a:t>
            </a:fld>
            <a:endParaRPr kumimoji="1" lang="ja-JP" altLang="en-US"/>
          </a:p>
        </p:txBody>
      </p:sp>
    </p:spTree>
    <p:extLst>
      <p:ext uri="{BB962C8B-B14F-4D97-AF65-F5344CB8AC3E}">
        <p14:creationId xmlns:p14="http://schemas.microsoft.com/office/powerpoint/2010/main" val="20824860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dirty="0" smtClean="0">
                <a:solidFill>
                  <a:schemeClr val="tx1"/>
                </a:solidFill>
                <a:effectLst/>
                <a:latin typeface="+mn-lt"/>
                <a:ea typeface="+mn-ea"/>
                <a:cs typeface="+mn-cs"/>
              </a:rPr>
              <a:t>　開発研究は次の二点です。まず、「書く」</a:t>
            </a:r>
            <a:r>
              <a:rPr kumimoji="1" lang="ja-JP" altLang="ja-JP" sz="1200" kern="1200" dirty="0" smtClean="0">
                <a:solidFill>
                  <a:schemeClr val="tx1"/>
                </a:solidFill>
                <a:effectLst/>
                <a:latin typeface="+mn-lt"/>
                <a:ea typeface="+mn-ea"/>
                <a:cs typeface="+mn-cs"/>
              </a:rPr>
              <a:t>授業モデル</a:t>
            </a:r>
            <a:r>
              <a:rPr kumimoji="1" lang="ja-JP" altLang="en-US" sz="1200" kern="1200" dirty="0" smtClean="0">
                <a:solidFill>
                  <a:schemeClr val="tx1"/>
                </a:solidFill>
                <a:effectLst/>
                <a:latin typeface="+mn-lt"/>
                <a:ea typeface="+mn-ea"/>
                <a:cs typeface="+mn-cs"/>
              </a:rPr>
              <a:t>の開発です。</a:t>
            </a:r>
            <a:r>
              <a:rPr kumimoji="1" lang="ja-JP" altLang="ja-JP" sz="1200" kern="1200" dirty="0" smtClean="0">
                <a:solidFill>
                  <a:schemeClr val="tx1"/>
                </a:solidFill>
                <a:effectLst/>
                <a:latin typeface="+mn-lt"/>
                <a:ea typeface="+mn-ea"/>
                <a:cs typeface="+mn-cs"/>
              </a:rPr>
              <a:t>こちらは、「デジタルを活用したこれからの学びの提案」に示された①学びのプロセスについて」を参考としました</a:t>
            </a:r>
            <a:r>
              <a:rPr kumimoji="1" lang="ja-JP" altLang="en-US" sz="1200" kern="1200" dirty="0" smtClean="0">
                <a:solidFill>
                  <a:schemeClr val="tx1"/>
                </a:solidFill>
                <a:effectLst/>
                <a:latin typeface="+mn-lt"/>
                <a:ea typeface="+mn-ea"/>
                <a:cs typeface="+mn-cs"/>
              </a:rPr>
              <a:t>。</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①◆の学習課題の設定、見通しの設定では、</a:t>
            </a:r>
            <a:r>
              <a:rPr kumimoji="1" lang="ja-JP" altLang="ja-JP" sz="1200" kern="1200" dirty="0" smtClean="0">
                <a:solidFill>
                  <a:schemeClr val="tx1"/>
                </a:solidFill>
                <a:effectLst/>
                <a:latin typeface="+mn-lt"/>
                <a:ea typeface="+mn-ea"/>
                <a:cs typeface="+mn-cs"/>
              </a:rPr>
              <a:t>教師が</a:t>
            </a:r>
            <a:r>
              <a:rPr kumimoji="1" lang="ja-JP" altLang="en-US" sz="1200" kern="1200" dirty="0" smtClean="0">
                <a:solidFill>
                  <a:schemeClr val="tx1"/>
                </a:solidFill>
                <a:effectLst/>
                <a:latin typeface="+mn-lt"/>
                <a:ea typeface="+mn-ea"/>
                <a:cs typeface="+mn-cs"/>
              </a:rPr>
              <a:t>学習</a:t>
            </a:r>
            <a:r>
              <a:rPr kumimoji="1" lang="ja-JP" altLang="ja-JP" sz="1200" kern="1200" dirty="0" smtClean="0">
                <a:solidFill>
                  <a:schemeClr val="tx1"/>
                </a:solidFill>
                <a:effectLst/>
                <a:latin typeface="+mn-lt"/>
                <a:ea typeface="+mn-ea"/>
                <a:cs typeface="+mn-cs"/>
              </a:rPr>
              <a:t>課題を提示し、児童</a:t>
            </a:r>
            <a:r>
              <a:rPr kumimoji="1" lang="ja-JP" altLang="en-US" sz="1200" kern="1200" dirty="0" smtClean="0">
                <a:solidFill>
                  <a:schemeClr val="tx1"/>
                </a:solidFill>
                <a:effectLst/>
                <a:latin typeface="+mn-lt"/>
                <a:ea typeface="+mn-ea"/>
                <a:cs typeface="+mn-cs"/>
              </a:rPr>
              <a:t>が各自で</a:t>
            </a:r>
            <a:r>
              <a:rPr kumimoji="1" lang="ja-JP" altLang="ja-JP" sz="1200" kern="1200" dirty="0" smtClean="0">
                <a:solidFill>
                  <a:schemeClr val="tx1"/>
                </a:solidFill>
                <a:effectLst/>
                <a:latin typeface="+mn-lt"/>
                <a:ea typeface="+mn-ea"/>
                <a:cs typeface="+mn-cs"/>
              </a:rPr>
              <a:t>学習計画を</a:t>
            </a:r>
            <a:r>
              <a:rPr kumimoji="1" lang="ja-JP" altLang="en-US" sz="1200" kern="1200" dirty="0" smtClean="0">
                <a:solidFill>
                  <a:schemeClr val="tx1"/>
                </a:solidFill>
                <a:effectLst/>
                <a:latin typeface="+mn-lt"/>
                <a:ea typeface="+mn-ea"/>
                <a:cs typeface="+mn-cs"/>
              </a:rPr>
              <a:t>立てます</a:t>
            </a:r>
            <a:r>
              <a:rPr kumimoji="1" lang="ja-JP" altLang="ja-JP" sz="1200" kern="1200" dirty="0" smtClean="0">
                <a:solidFill>
                  <a:schemeClr val="tx1"/>
                </a:solidFill>
                <a:effectLst/>
                <a:latin typeface="+mn-lt"/>
                <a:ea typeface="+mn-ea"/>
                <a:cs typeface="+mn-cs"/>
              </a:rPr>
              <a:t>。</a:t>
            </a:r>
          </a:p>
          <a:p>
            <a:r>
              <a:rPr kumimoji="1" lang="ja-JP" altLang="ja-JP" sz="1200" kern="1200" dirty="0" smtClean="0">
                <a:solidFill>
                  <a:schemeClr val="tx1"/>
                </a:solidFill>
                <a:effectLst/>
                <a:latin typeface="+mn-lt"/>
                <a:ea typeface="+mn-ea"/>
                <a:cs typeface="+mn-cs"/>
              </a:rPr>
              <a:t>②◆</a:t>
            </a:r>
            <a:r>
              <a:rPr kumimoji="1" lang="ja-JP" altLang="en-US" sz="1200" kern="1200" dirty="0" smtClean="0">
                <a:solidFill>
                  <a:schemeClr val="tx1"/>
                </a:solidFill>
                <a:effectLst/>
                <a:latin typeface="+mn-lt"/>
                <a:ea typeface="+mn-ea"/>
                <a:cs typeface="+mn-cs"/>
              </a:rPr>
              <a:t>の学びの活動では、「題材の設定、情報の収集、内容の検討」等の各過程において、</a:t>
            </a:r>
            <a:r>
              <a:rPr kumimoji="1" lang="ja-JP" altLang="en-US" sz="1200" b="0" i="0" u="none" strike="noStrike" kern="1200" baseline="0" dirty="0" smtClean="0">
                <a:solidFill>
                  <a:schemeClr val="tx1"/>
                </a:solidFill>
                <a:effectLst/>
                <a:latin typeface="+mn-lt"/>
                <a:ea typeface="+mn-ea"/>
                <a:cs typeface="+mn-cs"/>
              </a:rPr>
              <a:t>児童自身</a:t>
            </a:r>
            <a:r>
              <a:rPr kumimoji="1" lang="ja-JP" altLang="en-US" sz="1200" b="0" i="0" u="none" strike="noStrike" kern="1200" baseline="0" dirty="0" smtClean="0">
                <a:solidFill>
                  <a:schemeClr val="tx1"/>
                </a:solidFill>
                <a:latin typeface="+mn-lt"/>
                <a:ea typeface="+mn-ea"/>
                <a:cs typeface="+mn-cs"/>
              </a:rPr>
              <a:t>が学びのプロセスを決定しながら横断的に学習を進めます。</a:t>
            </a:r>
            <a:endParaRPr kumimoji="1" lang="en-US" altLang="ja-JP" sz="1200" b="0" i="0" u="none" strike="noStrike" kern="1200" baseline="0" dirty="0" smtClean="0">
              <a:solidFill>
                <a:schemeClr val="tx1"/>
              </a:solidFill>
              <a:latin typeface="+mn-lt"/>
              <a:ea typeface="+mn-ea"/>
              <a:cs typeface="+mn-cs"/>
            </a:endParaRPr>
          </a:p>
          <a:p>
            <a:r>
              <a:rPr kumimoji="1" lang="ja-JP" altLang="en-US" sz="1200" kern="1200" dirty="0" smtClean="0">
                <a:solidFill>
                  <a:schemeClr val="tx1"/>
                </a:solidFill>
                <a:effectLst/>
                <a:latin typeface="+mn-lt"/>
                <a:ea typeface="+mn-ea"/>
                <a:cs typeface="+mn-cs"/>
              </a:rPr>
              <a:t>例えば、児童が構成の検討段階で、情報が少ないことに気付きました。その場合、児童は自己判断で構成の検討から◆内容の検討に戻り、情報を確認することや足りない情報を再収集するなどして、自己の学びを調整することができます。</a:t>
            </a:r>
            <a:endParaRPr kumimoji="1" lang="en-US" altLang="ja-JP" sz="1200" kern="1200" dirty="0" smtClean="0">
              <a:solidFill>
                <a:schemeClr val="tx1"/>
              </a:solidFill>
              <a:effectLst/>
              <a:latin typeface="+mn-lt"/>
              <a:ea typeface="+mn-ea"/>
              <a:cs typeface="+mn-cs"/>
            </a:endParaRPr>
          </a:p>
          <a:p>
            <a:r>
              <a:rPr kumimoji="1" lang="ja-JP" altLang="ja-JP" sz="1200" kern="1200" dirty="0" smtClean="0">
                <a:solidFill>
                  <a:schemeClr val="tx1"/>
                </a:solidFill>
                <a:effectLst/>
                <a:latin typeface="+mn-lt"/>
                <a:ea typeface="+mn-ea"/>
                <a:cs typeface="+mn-cs"/>
              </a:rPr>
              <a:t>③◆</a:t>
            </a:r>
            <a:r>
              <a:rPr kumimoji="1" lang="ja-JP" altLang="en-US" sz="1200" kern="1200" dirty="0" smtClean="0">
                <a:solidFill>
                  <a:schemeClr val="tx1"/>
                </a:solidFill>
                <a:effectLst/>
                <a:latin typeface="+mn-lt"/>
                <a:ea typeface="+mn-ea"/>
                <a:cs typeface="+mn-cs"/>
              </a:rPr>
              <a:t>の振り返り</a:t>
            </a:r>
            <a:r>
              <a:rPr kumimoji="1" lang="ja-JP" altLang="ja-JP" sz="1200" kern="1200" dirty="0" smtClean="0">
                <a:solidFill>
                  <a:schemeClr val="tx1"/>
                </a:solidFill>
                <a:effectLst/>
                <a:latin typeface="+mn-lt"/>
                <a:ea typeface="+mn-ea"/>
                <a:cs typeface="+mn-cs"/>
              </a:rPr>
              <a:t>では、児童</a:t>
            </a:r>
            <a:r>
              <a:rPr kumimoji="1" lang="ja-JP" altLang="en-US" sz="1200" kern="1200" dirty="0" smtClean="0">
                <a:solidFill>
                  <a:schemeClr val="tx1"/>
                </a:solidFill>
                <a:effectLst/>
                <a:latin typeface="+mn-lt"/>
                <a:ea typeface="+mn-ea"/>
                <a:cs typeface="+mn-cs"/>
              </a:rPr>
              <a:t>自身</a:t>
            </a:r>
            <a:r>
              <a:rPr kumimoji="1" lang="ja-JP" altLang="ja-JP" sz="1200" kern="1200" dirty="0" smtClean="0">
                <a:solidFill>
                  <a:schemeClr val="tx1"/>
                </a:solidFill>
                <a:effectLst/>
                <a:latin typeface="+mn-lt"/>
                <a:ea typeface="+mn-ea"/>
                <a:cs typeface="+mn-cs"/>
              </a:rPr>
              <a:t>が学習の内容及び学習方法を振り返り</a:t>
            </a:r>
            <a:r>
              <a:rPr kumimoji="1" lang="ja-JP" altLang="en-US"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共有すること</a:t>
            </a:r>
            <a:r>
              <a:rPr kumimoji="1" lang="ja-JP" altLang="en-US" sz="1200" kern="1200" dirty="0" smtClean="0">
                <a:solidFill>
                  <a:schemeClr val="tx1"/>
                </a:solidFill>
                <a:effectLst/>
                <a:latin typeface="+mn-lt"/>
                <a:ea typeface="+mn-ea"/>
                <a:cs typeface="+mn-cs"/>
              </a:rPr>
              <a:t>から、</a:t>
            </a:r>
            <a:r>
              <a:rPr kumimoji="1" lang="ja-JP" altLang="ja-JP" sz="1200" kern="1200" dirty="0" smtClean="0">
                <a:solidFill>
                  <a:schemeClr val="tx1"/>
                </a:solidFill>
                <a:effectLst/>
                <a:latin typeface="+mn-lt"/>
                <a:ea typeface="+mn-ea"/>
                <a:cs typeface="+mn-cs"/>
              </a:rPr>
              <a:t>次の学習へどのように生かしていくか考え</a:t>
            </a:r>
            <a:r>
              <a:rPr kumimoji="1" lang="ja-JP" altLang="en-US" sz="1200" kern="1200" dirty="0" smtClean="0">
                <a:solidFill>
                  <a:schemeClr val="tx1"/>
                </a:solidFill>
                <a:effectLst/>
                <a:latin typeface="+mn-lt"/>
                <a:ea typeface="+mn-ea"/>
                <a:cs typeface="+mn-cs"/>
              </a:rPr>
              <a:t>ます</a:t>
            </a:r>
            <a:r>
              <a:rPr kumimoji="1" lang="ja-JP" altLang="ja-JP" sz="1200" kern="1200" dirty="0" smtClean="0">
                <a:solidFill>
                  <a:schemeClr val="tx1"/>
                </a:solidFill>
                <a:effectLst/>
                <a:latin typeface="+mn-lt"/>
                <a:ea typeface="+mn-ea"/>
                <a:cs typeface="+mn-cs"/>
              </a:rPr>
              <a:t>。</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このように、互いの学習途中段階を知り、それを参考にして書くことや自分の学びの修正をすることが一人１台の学習者用端末の活用により実現可能となります。</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　次に、</a:t>
            </a:r>
            <a:r>
              <a:rPr kumimoji="1" lang="ja-JP" altLang="ja-JP" sz="1200" kern="1200" dirty="0" smtClean="0">
                <a:solidFill>
                  <a:schemeClr val="tx1"/>
                </a:solidFill>
                <a:effectLst/>
                <a:latin typeface="+mn-lt"/>
                <a:ea typeface="+mn-ea"/>
                <a:cs typeface="+mn-cs"/>
              </a:rPr>
              <a:t>付箋・共有機能を活用した</a:t>
            </a:r>
            <a:r>
              <a:rPr kumimoji="1" lang="ja-JP" altLang="en-US" sz="1200" kern="1200" dirty="0" smtClean="0">
                <a:solidFill>
                  <a:schemeClr val="tx1"/>
                </a:solidFill>
                <a:effectLst/>
                <a:latin typeface="+mn-lt"/>
                <a:ea typeface="+mn-ea"/>
                <a:cs typeface="+mn-cs"/>
              </a:rPr>
              <a:t>五つの</a:t>
            </a:r>
            <a:r>
              <a:rPr kumimoji="1" lang="ja-JP" altLang="ja-JP" sz="1200" kern="1200" dirty="0" smtClean="0">
                <a:solidFill>
                  <a:schemeClr val="tx1"/>
                </a:solidFill>
                <a:effectLst/>
                <a:latin typeface="+mn-lt"/>
                <a:ea typeface="+mn-ea"/>
                <a:cs typeface="+mn-cs"/>
              </a:rPr>
              <a:t>学習活動</a:t>
            </a:r>
            <a:r>
              <a:rPr kumimoji="1" lang="ja-JP" altLang="en-US" sz="1200" kern="1200" dirty="0" smtClean="0">
                <a:solidFill>
                  <a:schemeClr val="tx1"/>
                </a:solidFill>
                <a:effectLst/>
                <a:latin typeface="+mn-lt"/>
                <a:ea typeface="+mn-ea"/>
                <a:cs typeface="+mn-cs"/>
              </a:rPr>
              <a:t>です。</a:t>
            </a:r>
            <a:r>
              <a:rPr kumimoji="1" lang="ja-JP" altLang="ja-JP" sz="1200" kern="1200" dirty="0" smtClean="0">
                <a:solidFill>
                  <a:schemeClr val="tx1"/>
                </a:solidFill>
                <a:effectLst/>
                <a:latin typeface="+mn-lt"/>
                <a:ea typeface="+mn-ea"/>
                <a:cs typeface="+mn-cs"/>
              </a:rPr>
              <a:t>◆</a:t>
            </a:r>
          </a:p>
          <a:p>
            <a:endParaRPr kumimoji="1" lang="ja-JP" altLang="ja-JP" sz="1200" kern="1200" dirty="0" smtClean="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8BCE8D8C-16A1-443B-ADC6-0897BC341F6E}" type="slidenum">
              <a:rPr kumimoji="1" lang="ja-JP" altLang="en-US" smtClean="0"/>
              <a:t>9</a:t>
            </a:fld>
            <a:endParaRPr kumimoji="1" lang="ja-JP" altLang="en-US"/>
          </a:p>
        </p:txBody>
      </p:sp>
    </p:spTree>
    <p:extLst>
      <p:ext uri="{BB962C8B-B14F-4D97-AF65-F5344CB8AC3E}">
        <p14:creationId xmlns:p14="http://schemas.microsoft.com/office/powerpoint/2010/main" val="1958927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B7C8B9EE-0F02-4CBF-81E6-4D065FB13F89}" type="datetimeFigureOut">
              <a:rPr kumimoji="1" lang="ja-JP" altLang="en-US" smtClean="0"/>
              <a:t>2024/3/11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58ECF99-BE92-4463-9DA4-1BF96FEBC454}" type="slidenum">
              <a:rPr kumimoji="1" lang="ja-JP" altLang="en-US" smtClean="0"/>
              <a:t>‹#›</a:t>
            </a:fld>
            <a:endParaRPr kumimoji="1" lang="ja-JP" altLang="en-US"/>
          </a:p>
        </p:txBody>
      </p:sp>
    </p:spTree>
    <p:extLst>
      <p:ext uri="{BB962C8B-B14F-4D97-AF65-F5344CB8AC3E}">
        <p14:creationId xmlns:p14="http://schemas.microsoft.com/office/powerpoint/2010/main" val="21592694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7C8B9EE-0F02-4CBF-81E6-4D065FB13F89}" type="datetimeFigureOut">
              <a:rPr kumimoji="1" lang="ja-JP" altLang="en-US" smtClean="0"/>
              <a:t>2024/3/11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58ECF99-BE92-4463-9DA4-1BF96FEBC454}" type="slidenum">
              <a:rPr kumimoji="1" lang="ja-JP" altLang="en-US" smtClean="0"/>
              <a:t>‹#›</a:t>
            </a:fld>
            <a:endParaRPr kumimoji="1" lang="ja-JP" altLang="en-US"/>
          </a:p>
        </p:txBody>
      </p:sp>
    </p:spTree>
    <p:extLst>
      <p:ext uri="{BB962C8B-B14F-4D97-AF65-F5344CB8AC3E}">
        <p14:creationId xmlns:p14="http://schemas.microsoft.com/office/powerpoint/2010/main" val="10520985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7C8B9EE-0F02-4CBF-81E6-4D065FB13F89}" type="datetimeFigureOut">
              <a:rPr kumimoji="1" lang="ja-JP" altLang="en-US" smtClean="0"/>
              <a:t>2024/3/11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58ECF99-BE92-4463-9DA4-1BF96FEBC454}" type="slidenum">
              <a:rPr kumimoji="1" lang="ja-JP" altLang="en-US" smtClean="0"/>
              <a:t>‹#›</a:t>
            </a:fld>
            <a:endParaRPr kumimoji="1" lang="ja-JP" altLang="en-US"/>
          </a:p>
        </p:txBody>
      </p:sp>
    </p:spTree>
    <p:extLst>
      <p:ext uri="{BB962C8B-B14F-4D97-AF65-F5344CB8AC3E}">
        <p14:creationId xmlns:p14="http://schemas.microsoft.com/office/powerpoint/2010/main" val="1295796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7C8B9EE-0F02-4CBF-81E6-4D065FB13F89}" type="datetimeFigureOut">
              <a:rPr kumimoji="1" lang="ja-JP" altLang="en-US" smtClean="0"/>
              <a:t>2024/3/11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58ECF99-BE92-4463-9DA4-1BF96FEBC454}" type="slidenum">
              <a:rPr kumimoji="1" lang="ja-JP" altLang="en-US" smtClean="0"/>
              <a:t>‹#›</a:t>
            </a:fld>
            <a:endParaRPr kumimoji="1" lang="ja-JP" altLang="en-US"/>
          </a:p>
        </p:txBody>
      </p:sp>
    </p:spTree>
    <p:extLst>
      <p:ext uri="{BB962C8B-B14F-4D97-AF65-F5344CB8AC3E}">
        <p14:creationId xmlns:p14="http://schemas.microsoft.com/office/powerpoint/2010/main" val="4016556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B7C8B9EE-0F02-4CBF-81E6-4D065FB13F89}" type="datetimeFigureOut">
              <a:rPr kumimoji="1" lang="ja-JP" altLang="en-US" smtClean="0"/>
              <a:t>2024/3/11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58ECF99-BE92-4463-9DA4-1BF96FEBC454}" type="slidenum">
              <a:rPr kumimoji="1" lang="ja-JP" altLang="en-US" smtClean="0"/>
              <a:t>‹#›</a:t>
            </a:fld>
            <a:endParaRPr kumimoji="1" lang="ja-JP" altLang="en-US"/>
          </a:p>
        </p:txBody>
      </p:sp>
    </p:spTree>
    <p:extLst>
      <p:ext uri="{BB962C8B-B14F-4D97-AF65-F5344CB8AC3E}">
        <p14:creationId xmlns:p14="http://schemas.microsoft.com/office/powerpoint/2010/main" val="15718713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B7C8B9EE-0F02-4CBF-81E6-4D065FB13F89}" type="datetimeFigureOut">
              <a:rPr kumimoji="1" lang="ja-JP" altLang="en-US" smtClean="0"/>
              <a:t>2024/3/11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58ECF99-BE92-4463-9DA4-1BF96FEBC454}" type="slidenum">
              <a:rPr kumimoji="1" lang="ja-JP" altLang="en-US" smtClean="0"/>
              <a:t>‹#›</a:t>
            </a:fld>
            <a:endParaRPr kumimoji="1" lang="ja-JP" altLang="en-US"/>
          </a:p>
        </p:txBody>
      </p:sp>
    </p:spTree>
    <p:extLst>
      <p:ext uri="{BB962C8B-B14F-4D97-AF65-F5344CB8AC3E}">
        <p14:creationId xmlns:p14="http://schemas.microsoft.com/office/powerpoint/2010/main" val="2124873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B7C8B9EE-0F02-4CBF-81E6-4D065FB13F89}" type="datetimeFigureOut">
              <a:rPr kumimoji="1" lang="ja-JP" altLang="en-US" smtClean="0"/>
              <a:t>2024/3/11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58ECF99-BE92-4463-9DA4-1BF96FEBC454}" type="slidenum">
              <a:rPr kumimoji="1" lang="ja-JP" altLang="en-US" smtClean="0"/>
              <a:t>‹#›</a:t>
            </a:fld>
            <a:endParaRPr kumimoji="1" lang="ja-JP" altLang="en-US"/>
          </a:p>
        </p:txBody>
      </p:sp>
    </p:spTree>
    <p:extLst>
      <p:ext uri="{BB962C8B-B14F-4D97-AF65-F5344CB8AC3E}">
        <p14:creationId xmlns:p14="http://schemas.microsoft.com/office/powerpoint/2010/main" val="15215986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B7C8B9EE-0F02-4CBF-81E6-4D065FB13F89}" type="datetimeFigureOut">
              <a:rPr kumimoji="1" lang="ja-JP" altLang="en-US" smtClean="0"/>
              <a:t>2024/3/11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58ECF99-BE92-4463-9DA4-1BF96FEBC454}" type="slidenum">
              <a:rPr kumimoji="1" lang="ja-JP" altLang="en-US" smtClean="0"/>
              <a:t>‹#›</a:t>
            </a:fld>
            <a:endParaRPr kumimoji="1" lang="ja-JP" altLang="en-US"/>
          </a:p>
        </p:txBody>
      </p:sp>
    </p:spTree>
    <p:extLst>
      <p:ext uri="{BB962C8B-B14F-4D97-AF65-F5344CB8AC3E}">
        <p14:creationId xmlns:p14="http://schemas.microsoft.com/office/powerpoint/2010/main" val="3562924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7C8B9EE-0F02-4CBF-81E6-4D065FB13F89}" type="datetimeFigureOut">
              <a:rPr kumimoji="1" lang="ja-JP" altLang="en-US" smtClean="0"/>
              <a:t>2024/3/11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58ECF99-BE92-4463-9DA4-1BF96FEBC454}" type="slidenum">
              <a:rPr kumimoji="1" lang="ja-JP" altLang="en-US" smtClean="0"/>
              <a:t>‹#›</a:t>
            </a:fld>
            <a:endParaRPr kumimoji="1" lang="ja-JP" altLang="en-US"/>
          </a:p>
        </p:txBody>
      </p:sp>
    </p:spTree>
    <p:extLst>
      <p:ext uri="{BB962C8B-B14F-4D97-AF65-F5344CB8AC3E}">
        <p14:creationId xmlns:p14="http://schemas.microsoft.com/office/powerpoint/2010/main" val="16034665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7C8B9EE-0F02-4CBF-81E6-4D065FB13F89}" type="datetimeFigureOut">
              <a:rPr kumimoji="1" lang="ja-JP" altLang="en-US" smtClean="0"/>
              <a:t>2024/3/11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58ECF99-BE92-4463-9DA4-1BF96FEBC454}" type="slidenum">
              <a:rPr kumimoji="1" lang="ja-JP" altLang="en-US" smtClean="0"/>
              <a:t>‹#›</a:t>
            </a:fld>
            <a:endParaRPr kumimoji="1" lang="ja-JP" altLang="en-US"/>
          </a:p>
        </p:txBody>
      </p:sp>
    </p:spTree>
    <p:extLst>
      <p:ext uri="{BB962C8B-B14F-4D97-AF65-F5344CB8AC3E}">
        <p14:creationId xmlns:p14="http://schemas.microsoft.com/office/powerpoint/2010/main" val="10620033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7C8B9EE-0F02-4CBF-81E6-4D065FB13F89}" type="datetimeFigureOut">
              <a:rPr kumimoji="1" lang="ja-JP" altLang="en-US" smtClean="0"/>
              <a:t>2024/3/11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58ECF99-BE92-4463-9DA4-1BF96FEBC454}" type="slidenum">
              <a:rPr kumimoji="1" lang="ja-JP" altLang="en-US" smtClean="0"/>
              <a:t>‹#›</a:t>
            </a:fld>
            <a:endParaRPr kumimoji="1" lang="ja-JP" altLang="en-US"/>
          </a:p>
        </p:txBody>
      </p:sp>
    </p:spTree>
    <p:extLst>
      <p:ext uri="{BB962C8B-B14F-4D97-AF65-F5344CB8AC3E}">
        <p14:creationId xmlns:p14="http://schemas.microsoft.com/office/powerpoint/2010/main" val="756400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C8B9EE-0F02-4CBF-81E6-4D065FB13F89}" type="datetimeFigureOut">
              <a:rPr kumimoji="1" lang="ja-JP" altLang="en-US" smtClean="0"/>
              <a:t>2024/3/11</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8ECF99-BE92-4463-9DA4-1BF96FEBC454}" type="slidenum">
              <a:rPr kumimoji="1" lang="ja-JP" altLang="en-US" smtClean="0"/>
              <a:t>‹#›</a:t>
            </a:fld>
            <a:endParaRPr kumimoji="1" lang="ja-JP" altLang="en-US"/>
          </a:p>
        </p:txBody>
      </p:sp>
    </p:spTree>
    <p:extLst>
      <p:ext uri="{BB962C8B-B14F-4D97-AF65-F5344CB8AC3E}">
        <p14:creationId xmlns:p14="http://schemas.microsoft.com/office/powerpoint/2010/main" val="16571268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slide" Target="slide12.xml"/><Relationship Id="rId7" Type="http://schemas.openxmlformats.org/officeDocument/2006/relationships/slide" Target="slide14.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slide" Target="slide3.xml"/><Relationship Id="rId11" Type="http://schemas.openxmlformats.org/officeDocument/2006/relationships/slide" Target="slide11.xml"/><Relationship Id="rId5" Type="http://schemas.openxmlformats.org/officeDocument/2006/relationships/image" Target="../media/image1.png"/><Relationship Id="rId10" Type="http://schemas.openxmlformats.org/officeDocument/2006/relationships/slide" Target="slide8.xml"/><Relationship Id="rId4" Type="http://schemas.openxmlformats.org/officeDocument/2006/relationships/slide" Target="slide2.xml"/><Relationship Id="rId9" Type="http://schemas.openxmlformats.org/officeDocument/2006/relationships/slide" Target="slide4.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slide" Target="slide23.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slide" Target="slide2.xml"/><Relationship Id="rId4" Type="http://schemas.openxmlformats.org/officeDocument/2006/relationships/slide" Target="slide24.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3" Type="http://schemas.openxmlformats.org/officeDocument/2006/relationships/hyperlink" Target="file:///\\10.110.113.4\nas\&#25945;&#21729;&#30740;&#31350;&#29983;\&#20196;&#21644;&#65301;&#24180;&#24230;\01_&#9733;&#20196;&#21644;&#65301;&#24180;&#24230;&#25945;&#21729;&#30740;&#31350;&#29983;&#20491;&#20154;&#12501;&#12457;&#12523;&#12480;&#9733;\03_&#23567;&#26494;&#21490;\01%20_&#12459;&#12522;&#12461;&#12517;&#12521;&#12512;&#38283;&#30330;&#30740;&#31350;\06_&#38283;&#30330;&#29289;\&#20316;&#25104;&#20013;&#12288;&#38283;&#30330;&#29289;&#12288;&#12487;&#12472;&#12479;&#12523;&#12527;&#12540;&#12463;&#12471;&#12540;&#12488;.pptx#-1,1,1. PowerPoint &#12503;&#12524;&#12476;&#12531;&#12486;&#12540;&#12471;&#12519;&#12531;"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slide" Target="slide2.xml"/><Relationship Id="rId4" Type="http://schemas.openxmlformats.org/officeDocument/2006/relationships/slide" Target="slide13.xml"/></Relationships>
</file>

<file path=ppt/slides/_rels/slide4.xml.rels><?xml version="1.0" encoding="UTF-8" standalone="yes"?>
<Relationships xmlns="http://schemas.openxmlformats.org/package/2006/relationships"><Relationship Id="rId8" Type="http://schemas.openxmlformats.org/officeDocument/2006/relationships/slide" Target="slide16.xml"/><Relationship Id="rId3" Type="http://schemas.openxmlformats.org/officeDocument/2006/relationships/slide" Target="slide15.xml"/><Relationship Id="rId7"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slide" Target="slide14.xml"/><Relationship Id="rId10" Type="http://schemas.openxmlformats.org/officeDocument/2006/relationships/image" Target="../media/image5.png"/><Relationship Id="rId4" Type="http://schemas.openxmlformats.org/officeDocument/2006/relationships/image" Target="../media/image3.png"/><Relationship Id="rId9"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slide" Target="slide2.xml"/><Relationship Id="rId13" Type="http://schemas.openxmlformats.org/officeDocument/2006/relationships/slide" Target="slide17.xml"/><Relationship Id="rId3" Type="http://schemas.openxmlformats.org/officeDocument/2006/relationships/slide" Target="slide6.xml"/><Relationship Id="rId7" Type="http://schemas.openxmlformats.org/officeDocument/2006/relationships/slide" Target="slide18.xml"/><Relationship Id="rId12"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slide" Target="slide21.xml"/><Relationship Id="rId5" Type="http://schemas.openxmlformats.org/officeDocument/2006/relationships/image" Target="../media/image6.png"/><Relationship Id="rId10" Type="http://schemas.openxmlformats.org/officeDocument/2006/relationships/slide" Target="slide19.xml"/><Relationship Id="rId4" Type="http://schemas.openxmlformats.org/officeDocument/2006/relationships/slide" Target="slide7.xml"/><Relationship Id="rId9" Type="http://schemas.openxmlformats.org/officeDocument/2006/relationships/image" Target="../media/image1.png"/><Relationship Id="rId14" Type="http://schemas.openxmlformats.org/officeDocument/2006/relationships/image" Target="../media/image9.PNG"/></Relationships>
</file>

<file path=ppt/slides/_rels/slide6.xml.rels><?xml version="1.0" encoding="UTF-8" standalone="yes"?>
<Relationships xmlns="http://schemas.openxmlformats.org/package/2006/relationships"><Relationship Id="rId8" Type="http://schemas.openxmlformats.org/officeDocument/2006/relationships/slide" Target="slide18.xml"/><Relationship Id="rId3" Type="http://schemas.openxmlformats.org/officeDocument/2006/relationships/image" Target="../media/image10.PNG"/><Relationship Id="rId7"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slide" Target="slide2.xml"/><Relationship Id="rId4" Type="http://schemas.openxmlformats.org/officeDocument/2006/relationships/slide" Target="slide1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slide" Target="slide21.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slide" Target="slide9.xml"/><Relationship Id="rId7"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slide" Target="slide10.xml"/><Relationship Id="rId11" Type="http://schemas.openxmlformats.org/officeDocument/2006/relationships/image" Target="../media/image1.png"/><Relationship Id="rId5" Type="http://schemas.openxmlformats.org/officeDocument/2006/relationships/slide" Target="slide23.xml"/><Relationship Id="rId10" Type="http://schemas.openxmlformats.org/officeDocument/2006/relationships/slide" Target="slide2.xml"/><Relationship Id="rId4" Type="http://schemas.openxmlformats.org/officeDocument/2006/relationships/slide" Target="slide8.xml"/><Relationship Id="rId9" Type="http://schemas.openxmlformats.org/officeDocument/2006/relationships/slide" Target="slide2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slide" Target="slide2.xml"/><Relationship Id="rId4" Type="http://schemas.openxmlformats.org/officeDocument/2006/relationships/slide" Target="slide2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a:gsLst>
            <a:gs pos="53000">
              <a:srgbClr val="CCFFFF"/>
            </a:gs>
            <a:gs pos="4000">
              <a:srgbClr val="FFFFCC"/>
            </a:gs>
          </a:gsLst>
          <a:path path="circle">
            <a:fillToRect l="50000" t="-80000" r="50000" b="180000"/>
          </a:path>
        </a:gradFill>
        <a:effectLst/>
      </p:bgPr>
    </p:bg>
    <p:spTree>
      <p:nvGrpSpPr>
        <p:cNvPr id="1" name=""/>
        <p:cNvGrpSpPr/>
        <p:nvPr/>
      </p:nvGrpSpPr>
      <p:grpSpPr>
        <a:xfrm>
          <a:off x="0" y="0"/>
          <a:ext cx="0" cy="0"/>
          <a:chOff x="0" y="0"/>
          <a:chExt cx="0" cy="0"/>
        </a:xfrm>
      </p:grpSpPr>
      <p:sp>
        <p:nvSpPr>
          <p:cNvPr id="27" name="角丸四角形 26"/>
          <p:cNvSpPr/>
          <p:nvPr/>
        </p:nvSpPr>
        <p:spPr>
          <a:xfrm>
            <a:off x="447318" y="6249855"/>
            <a:ext cx="3202937" cy="442674"/>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r>
              <a:rPr lang="ja-JP" altLang="en-US" sz="2000" b="1" spc="-100" dirty="0" smtClean="0">
                <a:solidFill>
                  <a:schemeClr val="tx1">
                    <a:lumMod val="75000"/>
                    <a:lumOff val="25000"/>
                  </a:schemeClr>
                </a:solidFill>
                <a:latin typeface="メイリオ" panose="020B0604030504040204" pitchFamily="50" charset="-128"/>
                <a:ea typeface="メイリオ" panose="020B0604030504040204" pitchFamily="50" charset="-128"/>
              </a:rPr>
              <a:t>ワークシート一覧は</a:t>
            </a:r>
            <a:r>
              <a:rPr lang="ja-JP" altLang="en-US" sz="2000" b="1" spc="-100" dirty="0" smtClean="0">
                <a:solidFill>
                  <a:schemeClr val="tx1">
                    <a:lumMod val="75000"/>
                    <a:lumOff val="25000"/>
                  </a:schemeClr>
                </a:solidFill>
                <a:latin typeface="メイリオ" panose="020B0604030504040204" pitchFamily="50" charset="-128"/>
                <a:ea typeface="メイリオ" panose="020B0604030504040204" pitchFamily="50" charset="-128"/>
                <a:hlinkClick r:id="rId3" action="ppaction://hlinksldjump"/>
              </a:rPr>
              <a:t>こちら</a:t>
            </a:r>
            <a:endParaRPr lang="en-US" altLang="ja-JP" sz="2000" b="1" spc="-100" dirty="0" smtClean="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3" name="対角する 2 つの角を丸めた四角形 2"/>
          <p:cNvSpPr/>
          <p:nvPr/>
        </p:nvSpPr>
        <p:spPr>
          <a:xfrm>
            <a:off x="212483" y="254372"/>
            <a:ext cx="5524055" cy="801511"/>
          </a:xfrm>
          <a:prstGeom prst="round2DiagRect">
            <a:avLst/>
          </a:prstGeom>
          <a:solidFill>
            <a:schemeClr val="accent1">
              <a:lumMod val="60000"/>
              <a:lumOff val="40000"/>
            </a:schemeClr>
          </a:solidFill>
          <a:effectLst>
            <a:innerShdw blurRad="63500" dist="50800" dir="13500000">
              <a:prstClr val="black">
                <a:alpha val="50000"/>
              </a:prstClr>
            </a:innerShdw>
          </a:effectLst>
          <a:scene3d>
            <a:camera prst="orthographicFront"/>
            <a:lightRig rig="threePt" dir="t"/>
          </a:scene3d>
          <a:sp3d>
            <a:bevelT w="222250" h="2095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角丸四角形 36"/>
          <p:cNvSpPr/>
          <p:nvPr/>
        </p:nvSpPr>
        <p:spPr>
          <a:xfrm>
            <a:off x="492049" y="242247"/>
            <a:ext cx="5424658" cy="919401"/>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r>
              <a:rPr lang="ja-JP" altLang="en-US" sz="2400" b="1" spc="-100" dirty="0" smtClean="0">
                <a:solidFill>
                  <a:schemeClr val="tx1">
                    <a:lumMod val="95000"/>
                    <a:lumOff val="5000"/>
                  </a:schemeClr>
                </a:solidFill>
                <a:latin typeface="メイリオ" panose="020B0604030504040204" pitchFamily="50" charset="-128"/>
                <a:ea typeface="メイリオ" panose="020B0604030504040204" pitchFamily="50" charset="-128"/>
              </a:rPr>
              <a:t>一人１台の学習者用端末を活用した</a:t>
            </a:r>
            <a:endParaRPr lang="en-US" altLang="ja-JP" sz="2400" b="1" spc="-100" dirty="0" smtClean="0">
              <a:solidFill>
                <a:schemeClr val="tx1">
                  <a:lumMod val="95000"/>
                  <a:lumOff val="5000"/>
                </a:schemeClr>
              </a:solidFill>
              <a:latin typeface="メイリオ" panose="020B0604030504040204" pitchFamily="50" charset="-128"/>
              <a:ea typeface="メイリオ" panose="020B0604030504040204" pitchFamily="50" charset="-128"/>
            </a:endParaRPr>
          </a:p>
          <a:p>
            <a:r>
              <a:rPr lang="ja-JP" altLang="en-US" sz="2400" b="1" spc="-100" dirty="0" smtClean="0">
                <a:solidFill>
                  <a:schemeClr val="tx1">
                    <a:lumMod val="95000"/>
                    <a:lumOff val="5000"/>
                  </a:schemeClr>
                </a:solidFill>
                <a:latin typeface="メイリオ" panose="020B0604030504040204" pitchFamily="50" charset="-128"/>
                <a:ea typeface="メイリオ" panose="020B0604030504040204" pitchFamily="50" charset="-128"/>
              </a:rPr>
              <a:t>  書く授業モデル</a:t>
            </a:r>
            <a:r>
              <a:rPr lang="ja-JP" altLang="en-US" sz="2400" b="1" spc="-100" dirty="0">
                <a:solidFill>
                  <a:schemeClr val="tx1">
                    <a:lumMod val="95000"/>
                    <a:lumOff val="5000"/>
                  </a:schemeClr>
                </a:solidFill>
                <a:latin typeface="メイリオ" panose="020B0604030504040204" pitchFamily="50" charset="-128"/>
                <a:ea typeface="メイリオ" panose="020B0604030504040204" pitchFamily="50" charset="-128"/>
              </a:rPr>
              <a:t> </a:t>
            </a:r>
            <a:r>
              <a:rPr lang="ja-JP" altLang="en-US" sz="2400" b="1" spc="-100" dirty="0" smtClean="0">
                <a:solidFill>
                  <a:schemeClr val="tx1">
                    <a:lumMod val="95000"/>
                    <a:lumOff val="5000"/>
                  </a:schemeClr>
                </a:solidFill>
                <a:latin typeface="メイリオ" panose="020B0604030504040204" pitchFamily="50" charset="-128"/>
                <a:ea typeface="メイリオ" panose="020B0604030504040204" pitchFamily="50" charset="-128"/>
              </a:rPr>
              <a:t>デジタルブック</a:t>
            </a:r>
            <a:endParaRPr lang="en-US" altLang="ja-JP" sz="2400" b="1" spc="-100" dirty="0" smtClean="0">
              <a:solidFill>
                <a:schemeClr val="tx1">
                  <a:lumMod val="95000"/>
                  <a:lumOff val="5000"/>
                </a:schemeClr>
              </a:solidFill>
              <a:latin typeface="メイリオ" panose="020B0604030504040204" pitchFamily="50" charset="-128"/>
              <a:ea typeface="メイリオ" panose="020B0604030504040204" pitchFamily="50" charset="-128"/>
            </a:endParaRPr>
          </a:p>
        </p:txBody>
      </p:sp>
      <p:pic>
        <p:nvPicPr>
          <p:cNvPr id="10" name="図 9">
            <a:hlinkClick r:id="rId4" action="ppaction://hlinksldjump"/>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778575" flipH="1">
            <a:off x="222091" y="6306797"/>
            <a:ext cx="279759" cy="255727"/>
          </a:xfrm>
          <a:prstGeom prst="rect">
            <a:avLst/>
          </a:prstGeom>
        </p:spPr>
      </p:pic>
      <p:sp>
        <p:nvSpPr>
          <p:cNvPr id="23" name="右矢印 22"/>
          <p:cNvSpPr/>
          <p:nvPr/>
        </p:nvSpPr>
        <p:spPr>
          <a:xfrm>
            <a:off x="731155" y="3746314"/>
            <a:ext cx="3560254" cy="361549"/>
          </a:xfrm>
          <a:prstGeom prst="rightArrow">
            <a:avLst/>
          </a:prstGeom>
          <a:gradFill>
            <a:gsLst>
              <a:gs pos="36000">
                <a:srgbClr val="FF99FF"/>
              </a:gs>
              <a:gs pos="75000">
                <a:srgbClr val="FFC000"/>
              </a:gs>
            </a:gsLst>
            <a:lin ang="2700000" scaled="1"/>
          </a:gradFill>
          <a:ln>
            <a:noFill/>
          </a:ln>
          <a:scene3d>
            <a:camera prst="orthographicFront"/>
            <a:lightRig rig="threePt" dir="t"/>
          </a:scene3d>
          <a:sp3d contourW="12700" prstMaterial="plastic">
            <a:bevelT/>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右矢印 23"/>
          <p:cNvSpPr/>
          <p:nvPr/>
        </p:nvSpPr>
        <p:spPr>
          <a:xfrm>
            <a:off x="9901429" y="3752757"/>
            <a:ext cx="542231" cy="361549"/>
          </a:xfrm>
          <a:prstGeom prst="rightArrow">
            <a:avLst/>
          </a:prstGeom>
          <a:gradFill>
            <a:gsLst>
              <a:gs pos="25000">
                <a:schemeClr val="accent6">
                  <a:lumMod val="60000"/>
                  <a:lumOff val="40000"/>
                </a:schemeClr>
              </a:gs>
              <a:gs pos="49000">
                <a:srgbClr val="92D050"/>
              </a:gs>
            </a:gsLst>
            <a:lin ang="2700000" scaled="1"/>
          </a:gradFill>
          <a:ln>
            <a:noFill/>
          </a:ln>
          <a:scene3d>
            <a:camera prst="orthographicFront"/>
            <a:lightRig rig="threePt" dir="t"/>
          </a:scene3d>
          <a:sp3d contourW="12700" prstMaterial="plastic">
            <a:bevelT/>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楕円 43"/>
          <p:cNvSpPr/>
          <p:nvPr/>
        </p:nvSpPr>
        <p:spPr>
          <a:xfrm>
            <a:off x="2293618" y="3218876"/>
            <a:ext cx="1560527" cy="1399669"/>
          </a:xfrm>
          <a:prstGeom prst="ellipse">
            <a:avLst/>
          </a:prstGeom>
          <a:solidFill>
            <a:srgbClr val="FFCC00"/>
          </a:solidFill>
          <a:ln w="25400">
            <a:noFill/>
          </a:ln>
          <a:scene3d>
            <a:camera prst="orthographicFront"/>
            <a:lightRig rig="soft" dir="t"/>
          </a:scene3d>
          <a:sp3d prstMaterial="softEdge">
            <a:bevelT w="717550" h="720000"/>
            <a:bevelB w="720000" h="7200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900" dirty="0" smtClean="0">
              <a:solidFill>
                <a:schemeClr val="tx1"/>
              </a:solidFill>
            </a:endParaRPr>
          </a:p>
          <a:p>
            <a:pPr algn="ctr"/>
            <a:r>
              <a:rPr lang="ja-JP" altLang="en-US" sz="1600" b="1" dirty="0">
                <a:solidFill>
                  <a:schemeClr val="tx1">
                    <a:lumMod val="75000"/>
                    <a:lumOff val="25000"/>
                  </a:schemeClr>
                </a:solidFill>
                <a:latin typeface="メイリオ" panose="020B0604030504040204" pitchFamily="50" charset="-128"/>
                <a:ea typeface="メイリオ" panose="020B0604030504040204" pitchFamily="50" charset="-128"/>
                <a:hlinkClick r:id="rId6" action="ppaction://hlinksldjump"/>
              </a:rPr>
              <a:t>見通</a:t>
            </a:r>
            <a:r>
              <a:rPr lang="ja-JP" altLang="en-US" sz="1600" b="1" dirty="0" smtClean="0">
                <a:solidFill>
                  <a:schemeClr val="tx1">
                    <a:lumMod val="75000"/>
                    <a:lumOff val="25000"/>
                  </a:schemeClr>
                </a:solidFill>
                <a:latin typeface="メイリオ" panose="020B0604030504040204" pitchFamily="50" charset="-128"/>
                <a:ea typeface="メイリオ" panose="020B0604030504040204" pitchFamily="50" charset="-128"/>
                <a:hlinkClick r:id="rId6" action="ppaction://hlinksldjump"/>
              </a:rPr>
              <a:t>しの設定</a:t>
            </a:r>
            <a:endParaRPr lang="en-US" altLang="ja-JP" sz="1600" b="1" dirty="0" smtClean="0">
              <a:solidFill>
                <a:schemeClr val="tx1">
                  <a:lumMod val="75000"/>
                  <a:lumOff val="25000"/>
                </a:schemeClr>
              </a:solidFill>
              <a:latin typeface="メイリオ" panose="020B0604030504040204" pitchFamily="50" charset="-128"/>
              <a:ea typeface="メイリオ" panose="020B0604030504040204" pitchFamily="50" charset="-128"/>
            </a:endParaRPr>
          </a:p>
          <a:p>
            <a:pPr algn="ctr"/>
            <a:endParaRPr kumimoji="1" lang="ja-JP" altLang="en-US" sz="1400" dirty="0">
              <a:solidFill>
                <a:schemeClr val="tx1">
                  <a:lumMod val="75000"/>
                  <a:lumOff val="25000"/>
                </a:schemeClr>
              </a:solidFill>
            </a:endParaRPr>
          </a:p>
        </p:txBody>
      </p:sp>
      <p:grpSp>
        <p:nvGrpSpPr>
          <p:cNvPr id="45" name="グループ化 44"/>
          <p:cNvGrpSpPr/>
          <p:nvPr/>
        </p:nvGrpSpPr>
        <p:grpSpPr>
          <a:xfrm>
            <a:off x="4961487" y="2212404"/>
            <a:ext cx="3854483" cy="3287505"/>
            <a:chOff x="4792920" y="1599104"/>
            <a:chExt cx="3988078" cy="3600000"/>
          </a:xfrm>
        </p:grpSpPr>
        <p:sp>
          <p:nvSpPr>
            <p:cNvPr id="46" name="ドーナツ 45"/>
            <p:cNvSpPr/>
            <p:nvPr/>
          </p:nvSpPr>
          <p:spPr>
            <a:xfrm>
              <a:off x="4792920" y="1599104"/>
              <a:ext cx="3988078" cy="3600000"/>
            </a:xfrm>
            <a:prstGeom prst="donut">
              <a:avLst>
                <a:gd name="adj" fmla="val 2447"/>
              </a:avLst>
            </a:prstGeom>
            <a:gradFill flip="none" rotWithShape="1">
              <a:gsLst>
                <a:gs pos="0">
                  <a:schemeClr val="accent5">
                    <a:tint val="66000"/>
                    <a:satMod val="160000"/>
                  </a:schemeClr>
                </a:gs>
                <a:gs pos="50000">
                  <a:schemeClr val="accent5">
                    <a:tint val="44500"/>
                    <a:satMod val="160000"/>
                  </a:schemeClr>
                </a:gs>
                <a:gs pos="100000">
                  <a:schemeClr val="accent5">
                    <a:tint val="23500"/>
                    <a:satMod val="160000"/>
                  </a:schemeClr>
                </a:gs>
              </a:gsLst>
              <a:lin ang="2700000" scaled="1"/>
              <a:tileRect/>
            </a:gradFill>
            <a:ln w="31750">
              <a:solidFill>
                <a:schemeClr val="accent5"/>
              </a:solidFill>
              <a:prstDash val="dash"/>
              <a:round/>
            </a:ln>
            <a:scene3d>
              <a:camera prst="orthographicFront">
                <a:rot lat="0" lon="1500000" rev="0"/>
              </a:camera>
              <a:lightRig rig="threePt" dir="t">
                <a:rot lat="0" lon="0" rev="12000000"/>
              </a:lightRig>
            </a:scene3d>
            <a:sp3d>
              <a:bevelT w="158750" h="444500"/>
              <a:bevelB w="152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7" name="正方形/長方形 46"/>
            <p:cNvSpPr/>
            <p:nvPr/>
          </p:nvSpPr>
          <p:spPr>
            <a:xfrm rot="8129438">
              <a:off x="5440074" y="3233105"/>
              <a:ext cx="3260252" cy="91432"/>
            </a:xfrm>
            <a:prstGeom prst="rect">
              <a:avLst/>
            </a:prstGeom>
            <a:gradFill flip="none" rotWithShape="1">
              <a:gsLst>
                <a:gs pos="0">
                  <a:schemeClr val="accent5">
                    <a:tint val="66000"/>
                    <a:satMod val="160000"/>
                  </a:schemeClr>
                </a:gs>
                <a:gs pos="50000">
                  <a:schemeClr val="accent5">
                    <a:tint val="44500"/>
                    <a:satMod val="160000"/>
                  </a:schemeClr>
                </a:gs>
                <a:gs pos="100000">
                  <a:schemeClr val="accent5">
                    <a:tint val="23500"/>
                    <a:satMod val="160000"/>
                  </a:schemeClr>
                </a:gs>
              </a:gsLst>
              <a:lin ang="2700000" scaled="1"/>
              <a:tileRect/>
            </a:gradFill>
            <a:ln w="31750">
              <a:solidFill>
                <a:schemeClr val="accent5"/>
              </a:solidFill>
              <a:prstDash val="sysDot"/>
            </a:ln>
            <a:scene3d>
              <a:camera prst="orthographicFront">
                <a:rot lat="1200000" lon="1200000" rev="0"/>
              </a:camera>
              <a:lightRig rig="threePt" dir="t"/>
            </a:scene3d>
            <a:sp3d extrusionH="101600">
              <a:bevelT w="127000" h="127000"/>
              <a:bevelB w="127000" h="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p:cNvSpPr/>
            <p:nvPr/>
          </p:nvSpPr>
          <p:spPr>
            <a:xfrm rot="2076258">
              <a:off x="5330985" y="3373737"/>
              <a:ext cx="3260252" cy="91432"/>
            </a:xfrm>
            <a:prstGeom prst="rect">
              <a:avLst/>
            </a:prstGeom>
            <a:gradFill flip="none" rotWithShape="1">
              <a:gsLst>
                <a:gs pos="0">
                  <a:schemeClr val="accent5">
                    <a:tint val="66000"/>
                    <a:satMod val="160000"/>
                  </a:schemeClr>
                </a:gs>
                <a:gs pos="50000">
                  <a:schemeClr val="accent5">
                    <a:tint val="44500"/>
                    <a:satMod val="160000"/>
                  </a:schemeClr>
                </a:gs>
                <a:gs pos="100000">
                  <a:schemeClr val="accent5">
                    <a:tint val="23500"/>
                    <a:satMod val="160000"/>
                  </a:schemeClr>
                </a:gs>
              </a:gsLst>
              <a:lin ang="2700000" scaled="1"/>
              <a:tileRect/>
            </a:gradFill>
            <a:ln w="31750">
              <a:solidFill>
                <a:schemeClr val="accent5"/>
              </a:solidFill>
              <a:prstDash val="sysDot"/>
            </a:ln>
            <a:scene3d>
              <a:camera prst="orthographicFront">
                <a:rot lat="1200000" lon="1200000" rev="0"/>
              </a:camera>
              <a:lightRig rig="threePt" dir="t"/>
            </a:scene3d>
            <a:sp3d extrusionH="101600">
              <a:bevelT w="127000" h="127000"/>
              <a:bevelB w="127000" h="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9" name="楕円 48">
            <a:hlinkClick r:id="rId7" action="ppaction://hlinksldjump"/>
          </p:cNvPr>
          <p:cNvSpPr/>
          <p:nvPr/>
        </p:nvSpPr>
        <p:spPr>
          <a:xfrm>
            <a:off x="7647677" y="4320185"/>
            <a:ext cx="2006689" cy="1740551"/>
          </a:xfrm>
          <a:prstGeom prst="ellipse">
            <a:avLst/>
          </a:prstGeom>
          <a:solidFill>
            <a:srgbClr val="00B0F0"/>
          </a:solidFill>
          <a:ln w="25400">
            <a:noFill/>
          </a:ln>
          <a:effectLst>
            <a:outerShdw blurRad="50800" dist="38100" dir="2700000" algn="tl" rotWithShape="0">
              <a:prstClr val="black">
                <a:alpha val="40000"/>
              </a:prstClr>
            </a:outerShdw>
          </a:effectLst>
          <a:scene3d>
            <a:camera prst="orthographicFront">
              <a:rot lat="0" lon="0" rev="0"/>
            </a:camera>
            <a:lightRig rig="soft" dir="t"/>
          </a:scene3d>
          <a:sp3d extrusionH="88900">
            <a:bevelT w="260350" h="260350" prst="hardEdge"/>
            <a:bevelB w="88900" h="88900"/>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1600" b="1" dirty="0" smtClean="0">
              <a:solidFill>
                <a:schemeClr val="tx1">
                  <a:lumMod val="75000"/>
                  <a:lumOff val="25000"/>
                </a:schemeClr>
              </a:solidFill>
              <a:latin typeface="メイリオ" panose="020B0604030504040204" pitchFamily="50" charset="-128"/>
              <a:ea typeface="メイリオ" panose="020B0604030504040204" pitchFamily="50" charset="-128"/>
              <a:hlinkClick r:id="rId6" action="ppaction://hlinksldjump"/>
            </a:endParaRPr>
          </a:p>
          <a:p>
            <a:r>
              <a:rPr lang="ja-JP" altLang="en-US" sz="1600" b="1" dirty="0" smtClean="0">
                <a:solidFill>
                  <a:schemeClr val="tx1">
                    <a:lumMod val="75000"/>
                    <a:lumOff val="25000"/>
                  </a:schemeClr>
                </a:solidFill>
                <a:latin typeface="メイリオ" panose="020B0604030504040204" pitchFamily="50" charset="-128"/>
                <a:ea typeface="メイリオ" panose="020B0604030504040204" pitchFamily="50" charset="-128"/>
                <a:hlinkClick r:id="rId8" action="ppaction://hlinksldjump"/>
              </a:rPr>
              <a:t>○</a:t>
            </a:r>
            <a:r>
              <a:rPr lang="ja-JP" altLang="en-US" sz="1600" b="1" dirty="0">
                <a:solidFill>
                  <a:schemeClr val="tx1">
                    <a:lumMod val="75000"/>
                    <a:lumOff val="25000"/>
                  </a:schemeClr>
                </a:solidFill>
                <a:latin typeface="メイリオ" panose="020B0604030504040204" pitchFamily="50" charset="-128"/>
                <a:ea typeface="メイリオ" panose="020B0604030504040204" pitchFamily="50" charset="-128"/>
                <a:hlinkClick r:id="rId8" action="ppaction://hlinksldjump"/>
              </a:rPr>
              <a:t>考</a:t>
            </a:r>
            <a:r>
              <a:rPr lang="ja-JP" altLang="en-US" sz="1600" b="1" dirty="0" smtClean="0">
                <a:solidFill>
                  <a:schemeClr val="tx1">
                    <a:lumMod val="75000"/>
                    <a:lumOff val="25000"/>
                  </a:schemeClr>
                </a:solidFill>
                <a:latin typeface="メイリオ" panose="020B0604030504040204" pitchFamily="50" charset="-128"/>
                <a:ea typeface="メイリオ" panose="020B0604030504040204" pitchFamily="50" charset="-128"/>
                <a:hlinkClick r:id="rId8" action="ppaction://hlinksldjump"/>
              </a:rPr>
              <a:t>えの形成　</a:t>
            </a:r>
            <a:endParaRPr lang="en-US" altLang="ja-JP" sz="1600" b="1" dirty="0" smtClean="0">
              <a:solidFill>
                <a:schemeClr val="tx1">
                  <a:lumMod val="75000"/>
                  <a:lumOff val="25000"/>
                </a:schemeClr>
              </a:solidFill>
              <a:latin typeface="メイリオ" panose="020B0604030504040204" pitchFamily="50" charset="-128"/>
              <a:ea typeface="メイリオ" panose="020B0604030504040204" pitchFamily="50" charset="-128"/>
              <a:hlinkClick r:id="rId8" action="ppaction://hlinksldjump"/>
            </a:endParaRPr>
          </a:p>
          <a:p>
            <a:r>
              <a:rPr lang="ja-JP" altLang="en-US" sz="1600" b="1" dirty="0">
                <a:solidFill>
                  <a:schemeClr val="tx1">
                    <a:lumMod val="75000"/>
                    <a:lumOff val="25000"/>
                  </a:schemeClr>
                </a:solidFill>
                <a:latin typeface="メイリオ" panose="020B0604030504040204" pitchFamily="50" charset="-128"/>
                <a:ea typeface="メイリオ" panose="020B0604030504040204" pitchFamily="50" charset="-128"/>
                <a:hlinkClick r:id="rId8" action="ppaction://hlinksldjump"/>
              </a:rPr>
              <a:t>　</a:t>
            </a:r>
            <a:r>
              <a:rPr lang="ja-JP" altLang="en-US" sz="1600" b="1" dirty="0" smtClean="0">
                <a:solidFill>
                  <a:schemeClr val="tx1">
                    <a:lumMod val="75000"/>
                    <a:lumOff val="25000"/>
                  </a:schemeClr>
                </a:solidFill>
                <a:latin typeface="メイリオ" panose="020B0604030504040204" pitchFamily="50" charset="-128"/>
                <a:ea typeface="メイリオ" panose="020B0604030504040204" pitchFamily="50" charset="-128"/>
                <a:hlinkClick r:id="rId8" action="ppaction://hlinksldjump"/>
              </a:rPr>
              <a:t>記述</a:t>
            </a:r>
            <a:endParaRPr lang="en-US" altLang="ja-JP" sz="1600" b="1"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600" b="1" dirty="0" smtClean="0">
                <a:solidFill>
                  <a:schemeClr val="tx1">
                    <a:lumMod val="75000"/>
                    <a:lumOff val="25000"/>
                  </a:schemeClr>
                </a:solidFill>
                <a:latin typeface="メイリオ" panose="020B0604030504040204" pitchFamily="50" charset="-128"/>
                <a:ea typeface="メイリオ" panose="020B0604030504040204" pitchFamily="50" charset="-128"/>
                <a:hlinkClick r:id="rId8" action="ppaction://hlinksldjump"/>
              </a:rPr>
              <a:t>○</a:t>
            </a:r>
            <a:r>
              <a:rPr lang="ja-JP" altLang="en-US" sz="1600" b="1" dirty="0">
                <a:solidFill>
                  <a:schemeClr val="tx1">
                    <a:lumMod val="75000"/>
                    <a:lumOff val="25000"/>
                  </a:schemeClr>
                </a:solidFill>
                <a:latin typeface="メイリオ" panose="020B0604030504040204" pitchFamily="50" charset="-128"/>
                <a:ea typeface="メイリオ" panose="020B0604030504040204" pitchFamily="50" charset="-128"/>
                <a:hlinkClick r:id="rId8" action="ppaction://hlinksldjump"/>
              </a:rPr>
              <a:t>推敲</a:t>
            </a:r>
            <a:r>
              <a:rPr lang="ja-JP" altLang="en-US" sz="500" dirty="0">
                <a:solidFill>
                  <a:schemeClr val="tx1">
                    <a:lumMod val="75000"/>
                    <a:lumOff val="25000"/>
                  </a:schemeClr>
                </a:solidFill>
                <a:latin typeface="メイリオ" panose="020B0604030504040204" pitchFamily="50" charset="-128"/>
                <a:ea typeface="メイリオ" panose="020B0604030504040204" pitchFamily="50" charset="-128"/>
              </a:rPr>
              <a:t>　</a:t>
            </a:r>
            <a:endParaRPr lang="en-US" altLang="ja-JP" sz="1100" u="sng" dirty="0" smtClean="0">
              <a:solidFill>
                <a:schemeClr val="tx1">
                  <a:lumMod val="75000"/>
                  <a:lumOff val="25000"/>
                </a:schemeClr>
              </a:solidFill>
              <a:latin typeface="メイリオ" panose="020B0604030504040204" pitchFamily="50" charset="-128"/>
              <a:ea typeface="メイリオ" panose="020B0604030504040204" pitchFamily="50" charset="-128"/>
            </a:endParaRPr>
          </a:p>
          <a:p>
            <a:pPr algn="ctr"/>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　</a:t>
            </a:r>
            <a:endParaRPr lang="en-US" altLang="ja-JP" sz="1400" u="sng" dirty="0">
              <a:solidFill>
                <a:schemeClr val="tx1">
                  <a:lumMod val="75000"/>
                  <a:lumOff val="25000"/>
                </a:schemeClr>
              </a:solidFill>
              <a:latin typeface="メイリオ" panose="020B0604030504040204" pitchFamily="50" charset="-128"/>
              <a:ea typeface="メイリオ" panose="020B0604030504040204" pitchFamily="50" charset="-128"/>
            </a:endParaRPr>
          </a:p>
          <a:p>
            <a:endParaRPr lang="en-US" altLang="ja-JP" sz="500" dirty="0" smtClean="0">
              <a:solidFill>
                <a:schemeClr val="tx1"/>
              </a:solidFill>
              <a:latin typeface="メイリオ" panose="020B0604030504040204" pitchFamily="50" charset="-128"/>
              <a:ea typeface="メイリオ" panose="020B0604030504040204" pitchFamily="50" charset="-128"/>
            </a:endParaRPr>
          </a:p>
          <a:p>
            <a:r>
              <a:rPr lang="ja-JP" altLang="en-US" sz="100" dirty="0">
                <a:solidFill>
                  <a:schemeClr val="tx1"/>
                </a:solidFill>
                <a:latin typeface="メイリオ" panose="020B0604030504040204" pitchFamily="50" charset="-128"/>
                <a:ea typeface="メイリオ" panose="020B0604030504040204" pitchFamily="50" charset="-128"/>
              </a:rPr>
              <a:t>　</a:t>
            </a:r>
            <a:r>
              <a:rPr lang="ja-JP" altLang="en-US" sz="700" dirty="0" smtClean="0">
                <a:solidFill>
                  <a:schemeClr val="tx1"/>
                </a:solidFill>
                <a:latin typeface="メイリオ" panose="020B0604030504040204" pitchFamily="50" charset="-128"/>
                <a:ea typeface="メイリオ" panose="020B0604030504040204" pitchFamily="50" charset="-128"/>
              </a:rPr>
              <a:t>　　　　　　　　　　　　</a:t>
            </a:r>
            <a:endParaRPr lang="en-US" altLang="ja-JP" sz="700" dirty="0" smtClean="0">
              <a:solidFill>
                <a:schemeClr val="tx1"/>
              </a:solidFill>
              <a:latin typeface="メイリオ" panose="020B0604030504040204" pitchFamily="50" charset="-128"/>
              <a:ea typeface="メイリオ" panose="020B0604030504040204" pitchFamily="50" charset="-128"/>
            </a:endParaRPr>
          </a:p>
          <a:p>
            <a:r>
              <a:rPr lang="ja-JP" altLang="en-US" sz="700" dirty="0">
                <a:solidFill>
                  <a:schemeClr val="tx1"/>
                </a:solidFill>
                <a:latin typeface="メイリオ" panose="020B0604030504040204" pitchFamily="50" charset="-128"/>
                <a:ea typeface="メイリオ" panose="020B0604030504040204" pitchFamily="50" charset="-128"/>
              </a:rPr>
              <a:t>　</a:t>
            </a:r>
            <a:r>
              <a:rPr lang="ja-JP" altLang="en-US" sz="700" dirty="0" smtClean="0">
                <a:solidFill>
                  <a:schemeClr val="tx1"/>
                </a:solidFill>
                <a:latin typeface="メイリオ" panose="020B0604030504040204" pitchFamily="50" charset="-128"/>
                <a:ea typeface="メイリオ" panose="020B0604030504040204" pitchFamily="50" charset="-128"/>
              </a:rPr>
              <a:t>　　　　　　　　　　　　</a:t>
            </a:r>
            <a:endParaRPr lang="en-US" altLang="ja-JP" sz="700" dirty="0" smtClean="0">
              <a:solidFill>
                <a:schemeClr val="tx1"/>
              </a:solidFill>
              <a:latin typeface="メイリオ" panose="020B0604030504040204" pitchFamily="50" charset="-128"/>
              <a:ea typeface="メイリオ" panose="020B0604030504040204" pitchFamily="50" charset="-128"/>
            </a:endParaRPr>
          </a:p>
          <a:p>
            <a:r>
              <a:rPr lang="ja-JP" altLang="en-US" sz="700" dirty="0">
                <a:solidFill>
                  <a:schemeClr val="tx1"/>
                </a:solidFill>
                <a:latin typeface="メイリオ" panose="020B0604030504040204" pitchFamily="50" charset="-128"/>
                <a:ea typeface="メイリオ" panose="020B0604030504040204" pitchFamily="50" charset="-128"/>
              </a:rPr>
              <a:t>　</a:t>
            </a:r>
            <a:r>
              <a:rPr lang="ja-JP" altLang="en-US" sz="700" dirty="0" smtClean="0">
                <a:solidFill>
                  <a:schemeClr val="tx1"/>
                </a:solidFill>
                <a:latin typeface="メイリオ" panose="020B0604030504040204" pitchFamily="50" charset="-128"/>
                <a:ea typeface="メイリオ" panose="020B0604030504040204" pitchFamily="50" charset="-128"/>
              </a:rPr>
              <a:t>　　　　　　</a:t>
            </a:r>
            <a:endParaRPr lang="en-US" altLang="ja-JP" sz="600" dirty="0" smtClean="0">
              <a:solidFill>
                <a:schemeClr val="tx1"/>
              </a:solidFill>
            </a:endParaRPr>
          </a:p>
          <a:p>
            <a:endParaRPr lang="en-US" altLang="ja-JP" sz="600" dirty="0" smtClean="0">
              <a:solidFill>
                <a:schemeClr val="tx1"/>
              </a:solidFill>
            </a:endParaRPr>
          </a:p>
          <a:p>
            <a:pPr algn="ctr"/>
            <a:endParaRPr kumimoji="1" lang="ja-JP" altLang="en-US" sz="1400" dirty="0"/>
          </a:p>
        </p:txBody>
      </p:sp>
      <p:sp>
        <p:nvSpPr>
          <p:cNvPr id="50" name="楕円 49">
            <a:hlinkClick r:id="rId7" action="ppaction://hlinksldjump"/>
          </p:cNvPr>
          <p:cNvSpPr/>
          <p:nvPr/>
        </p:nvSpPr>
        <p:spPr>
          <a:xfrm>
            <a:off x="4481252" y="1688532"/>
            <a:ext cx="2039532" cy="1709572"/>
          </a:xfrm>
          <a:prstGeom prst="ellipse">
            <a:avLst/>
          </a:prstGeom>
          <a:solidFill>
            <a:srgbClr val="00B0F0"/>
          </a:solidFill>
          <a:ln w="25400">
            <a:noFill/>
          </a:ln>
          <a:effectLst>
            <a:outerShdw blurRad="50800" dist="38100" dir="2700000" algn="tl" rotWithShape="0">
              <a:prstClr val="black">
                <a:alpha val="40000"/>
              </a:prstClr>
            </a:outerShdw>
          </a:effectLst>
          <a:scene3d>
            <a:camera prst="orthographicFront">
              <a:rot lat="0" lon="0" rev="0"/>
            </a:camera>
            <a:lightRig rig="soft" dir="t"/>
          </a:scene3d>
          <a:sp3d extrusionH="88900" prstMaterial="softEdge">
            <a:bevelT w="260350" h="260350" prst="hardEdge"/>
            <a:bevelB w="88900" h="88900"/>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1600" b="1" dirty="0" smtClean="0">
              <a:solidFill>
                <a:schemeClr val="tx1">
                  <a:lumMod val="75000"/>
                  <a:lumOff val="25000"/>
                </a:schemeClr>
              </a:solidFill>
              <a:latin typeface="メイリオ" panose="020B0604030504040204" pitchFamily="50" charset="-128"/>
              <a:ea typeface="メイリオ" panose="020B0604030504040204" pitchFamily="50" charset="-128"/>
              <a:hlinkClick r:id="rId6" action="ppaction://hlinksldjump"/>
            </a:endParaRPr>
          </a:p>
          <a:p>
            <a:pPr algn="ctr"/>
            <a:r>
              <a:rPr lang="ja-JP" altLang="en-US" sz="1600" b="1" dirty="0" smtClean="0">
                <a:solidFill>
                  <a:schemeClr val="tx1">
                    <a:lumMod val="75000"/>
                    <a:lumOff val="25000"/>
                  </a:schemeClr>
                </a:solidFill>
                <a:latin typeface="メイリオ" panose="020B0604030504040204" pitchFamily="50" charset="-128"/>
                <a:ea typeface="メイリオ" panose="020B0604030504040204" pitchFamily="50" charset="-128"/>
                <a:hlinkClick r:id="rId9" action="ppaction://hlinksldjump"/>
              </a:rPr>
              <a:t>○題材の設定</a:t>
            </a:r>
            <a:endParaRPr lang="en-US" altLang="ja-JP" sz="1600" b="1" dirty="0" smtClean="0">
              <a:solidFill>
                <a:schemeClr val="tx1">
                  <a:lumMod val="75000"/>
                  <a:lumOff val="25000"/>
                </a:schemeClr>
              </a:solidFill>
              <a:latin typeface="メイリオ" panose="020B0604030504040204" pitchFamily="50" charset="-128"/>
              <a:ea typeface="メイリオ" panose="020B0604030504040204" pitchFamily="50" charset="-128"/>
            </a:endParaRPr>
          </a:p>
          <a:p>
            <a:pPr algn="ctr"/>
            <a:r>
              <a:rPr lang="ja-JP" altLang="en-US" sz="1600" b="1" dirty="0" smtClean="0">
                <a:solidFill>
                  <a:schemeClr val="tx1">
                    <a:lumMod val="75000"/>
                    <a:lumOff val="25000"/>
                  </a:schemeClr>
                </a:solidFill>
                <a:latin typeface="メイリオ" panose="020B0604030504040204" pitchFamily="50" charset="-128"/>
                <a:ea typeface="メイリオ" panose="020B0604030504040204" pitchFamily="50" charset="-128"/>
                <a:hlinkClick r:id="rId9" action="ppaction://hlinksldjump"/>
              </a:rPr>
              <a:t>○情報の収集</a:t>
            </a:r>
            <a:endParaRPr lang="en-US" altLang="ja-JP" sz="1600" b="1" dirty="0" smtClean="0">
              <a:solidFill>
                <a:schemeClr val="tx1">
                  <a:lumMod val="75000"/>
                  <a:lumOff val="25000"/>
                </a:schemeClr>
              </a:solidFill>
              <a:latin typeface="メイリオ" panose="020B0604030504040204" pitchFamily="50" charset="-128"/>
              <a:ea typeface="メイリオ" panose="020B0604030504040204" pitchFamily="50" charset="-128"/>
            </a:endParaRPr>
          </a:p>
          <a:p>
            <a:pPr algn="ctr"/>
            <a:r>
              <a:rPr lang="ja-JP" altLang="en-US" sz="1600" b="1" dirty="0" smtClean="0">
                <a:solidFill>
                  <a:schemeClr val="tx1">
                    <a:lumMod val="75000"/>
                    <a:lumOff val="25000"/>
                  </a:schemeClr>
                </a:solidFill>
                <a:latin typeface="メイリオ" panose="020B0604030504040204" pitchFamily="50" charset="-128"/>
                <a:ea typeface="メイリオ" panose="020B0604030504040204" pitchFamily="50" charset="-128"/>
                <a:hlinkClick r:id="rId9" action="ppaction://hlinksldjump"/>
              </a:rPr>
              <a:t>○内容の検討</a:t>
            </a:r>
            <a:r>
              <a:rPr lang="ja-JP" altLang="en-US" sz="500" dirty="0">
                <a:solidFill>
                  <a:schemeClr val="tx1">
                    <a:lumMod val="75000"/>
                    <a:lumOff val="25000"/>
                  </a:schemeClr>
                </a:solidFill>
                <a:latin typeface="メイリオ" panose="020B0604030504040204" pitchFamily="50" charset="-128"/>
                <a:ea typeface="メイリオ" panose="020B0604030504040204" pitchFamily="50" charset="-128"/>
              </a:rPr>
              <a:t>　</a:t>
            </a:r>
            <a:endParaRPr lang="en-US" altLang="ja-JP" sz="1100" u="sng" dirty="0" smtClean="0">
              <a:solidFill>
                <a:schemeClr val="tx1">
                  <a:lumMod val="75000"/>
                  <a:lumOff val="25000"/>
                </a:schemeClr>
              </a:solidFill>
              <a:latin typeface="メイリオ" panose="020B0604030504040204" pitchFamily="50" charset="-128"/>
              <a:ea typeface="メイリオ" panose="020B0604030504040204" pitchFamily="50" charset="-128"/>
            </a:endParaRPr>
          </a:p>
          <a:p>
            <a:pPr algn="ctr"/>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　</a:t>
            </a:r>
            <a:endParaRPr lang="en-US" altLang="ja-JP" sz="1400" u="sng" dirty="0">
              <a:solidFill>
                <a:schemeClr val="tx1">
                  <a:lumMod val="75000"/>
                  <a:lumOff val="25000"/>
                </a:schemeClr>
              </a:solidFill>
              <a:latin typeface="メイリオ" panose="020B0604030504040204" pitchFamily="50" charset="-128"/>
              <a:ea typeface="メイリオ" panose="020B0604030504040204" pitchFamily="50" charset="-128"/>
            </a:endParaRPr>
          </a:p>
          <a:p>
            <a:endParaRPr lang="en-US" altLang="ja-JP" sz="500" dirty="0" smtClean="0">
              <a:solidFill>
                <a:schemeClr val="tx1"/>
              </a:solidFill>
              <a:latin typeface="メイリオ" panose="020B0604030504040204" pitchFamily="50" charset="-128"/>
              <a:ea typeface="メイリオ" panose="020B0604030504040204" pitchFamily="50" charset="-128"/>
            </a:endParaRPr>
          </a:p>
          <a:p>
            <a:r>
              <a:rPr lang="ja-JP" altLang="en-US" sz="100" dirty="0">
                <a:solidFill>
                  <a:schemeClr val="tx1"/>
                </a:solidFill>
                <a:latin typeface="メイリオ" panose="020B0604030504040204" pitchFamily="50" charset="-128"/>
                <a:ea typeface="メイリオ" panose="020B0604030504040204" pitchFamily="50" charset="-128"/>
              </a:rPr>
              <a:t>　</a:t>
            </a:r>
            <a:r>
              <a:rPr lang="ja-JP" altLang="en-US" sz="700" dirty="0" smtClean="0">
                <a:solidFill>
                  <a:schemeClr val="tx1"/>
                </a:solidFill>
                <a:latin typeface="メイリオ" panose="020B0604030504040204" pitchFamily="50" charset="-128"/>
                <a:ea typeface="メイリオ" panose="020B0604030504040204" pitchFamily="50" charset="-128"/>
              </a:rPr>
              <a:t>　　　　　　　　　　　　</a:t>
            </a:r>
            <a:endParaRPr lang="en-US" altLang="ja-JP" sz="700" dirty="0" smtClean="0">
              <a:solidFill>
                <a:schemeClr val="tx1"/>
              </a:solidFill>
              <a:latin typeface="メイリオ" panose="020B0604030504040204" pitchFamily="50" charset="-128"/>
              <a:ea typeface="メイリオ" panose="020B0604030504040204" pitchFamily="50" charset="-128"/>
            </a:endParaRPr>
          </a:p>
          <a:p>
            <a:r>
              <a:rPr lang="ja-JP" altLang="en-US" sz="700" dirty="0">
                <a:solidFill>
                  <a:schemeClr val="tx1"/>
                </a:solidFill>
                <a:latin typeface="メイリオ" panose="020B0604030504040204" pitchFamily="50" charset="-128"/>
                <a:ea typeface="メイリオ" panose="020B0604030504040204" pitchFamily="50" charset="-128"/>
              </a:rPr>
              <a:t>　</a:t>
            </a:r>
            <a:r>
              <a:rPr lang="ja-JP" altLang="en-US" sz="700" dirty="0" smtClean="0">
                <a:solidFill>
                  <a:schemeClr val="tx1"/>
                </a:solidFill>
                <a:latin typeface="メイリオ" panose="020B0604030504040204" pitchFamily="50" charset="-128"/>
                <a:ea typeface="メイリオ" panose="020B0604030504040204" pitchFamily="50" charset="-128"/>
              </a:rPr>
              <a:t>　　　　　　　　　　　　</a:t>
            </a:r>
            <a:endParaRPr lang="en-US" altLang="ja-JP" sz="700" dirty="0" smtClean="0">
              <a:solidFill>
                <a:schemeClr val="tx1"/>
              </a:solidFill>
              <a:latin typeface="メイリオ" panose="020B0604030504040204" pitchFamily="50" charset="-128"/>
              <a:ea typeface="メイリオ" panose="020B0604030504040204" pitchFamily="50" charset="-128"/>
            </a:endParaRPr>
          </a:p>
          <a:p>
            <a:r>
              <a:rPr lang="ja-JP" altLang="en-US" sz="700" dirty="0">
                <a:solidFill>
                  <a:schemeClr val="tx1"/>
                </a:solidFill>
                <a:latin typeface="メイリオ" panose="020B0604030504040204" pitchFamily="50" charset="-128"/>
                <a:ea typeface="メイリオ" panose="020B0604030504040204" pitchFamily="50" charset="-128"/>
              </a:rPr>
              <a:t>　</a:t>
            </a:r>
            <a:r>
              <a:rPr lang="ja-JP" altLang="en-US" sz="700" dirty="0" smtClean="0">
                <a:solidFill>
                  <a:schemeClr val="tx1"/>
                </a:solidFill>
                <a:latin typeface="メイリオ" panose="020B0604030504040204" pitchFamily="50" charset="-128"/>
                <a:ea typeface="メイリオ" panose="020B0604030504040204" pitchFamily="50" charset="-128"/>
              </a:rPr>
              <a:t>　　　　　　</a:t>
            </a:r>
            <a:endParaRPr lang="en-US" altLang="ja-JP" sz="600" dirty="0" smtClean="0">
              <a:solidFill>
                <a:schemeClr val="tx1"/>
              </a:solidFill>
            </a:endParaRPr>
          </a:p>
          <a:p>
            <a:endParaRPr lang="en-US" altLang="ja-JP" sz="600" dirty="0" smtClean="0">
              <a:solidFill>
                <a:schemeClr val="tx1"/>
              </a:solidFill>
            </a:endParaRPr>
          </a:p>
          <a:p>
            <a:pPr algn="ctr"/>
            <a:endParaRPr kumimoji="1" lang="ja-JP" altLang="en-US" sz="1400" dirty="0"/>
          </a:p>
        </p:txBody>
      </p:sp>
      <p:sp>
        <p:nvSpPr>
          <p:cNvPr id="51" name="楕円 50"/>
          <p:cNvSpPr/>
          <p:nvPr/>
        </p:nvSpPr>
        <p:spPr>
          <a:xfrm>
            <a:off x="6302581" y="3233698"/>
            <a:ext cx="1560527" cy="1399669"/>
          </a:xfrm>
          <a:prstGeom prst="ellipse">
            <a:avLst/>
          </a:prstGeom>
          <a:solidFill>
            <a:srgbClr val="00B0F0"/>
          </a:solidFill>
          <a:ln w="25400">
            <a:noFill/>
          </a:ln>
          <a:scene3d>
            <a:camera prst="orthographicFront"/>
            <a:lightRig rig="soft" dir="t"/>
          </a:scene3d>
          <a:sp3d prstMaterial="softEdge">
            <a:bevelT w="717550" h="720000"/>
            <a:bevelB w="720000" h="7200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900" dirty="0" smtClean="0">
              <a:solidFill>
                <a:schemeClr val="tx1"/>
              </a:solidFill>
            </a:endParaRPr>
          </a:p>
          <a:p>
            <a:pPr algn="ctr"/>
            <a:r>
              <a:rPr lang="ja-JP" altLang="en-US" sz="1600" b="1" dirty="0" smtClean="0">
                <a:solidFill>
                  <a:schemeClr val="tx1">
                    <a:lumMod val="75000"/>
                    <a:lumOff val="25000"/>
                  </a:schemeClr>
                </a:solidFill>
                <a:latin typeface="メイリオ" panose="020B0604030504040204" pitchFamily="50" charset="-128"/>
                <a:ea typeface="メイリオ" panose="020B0604030504040204" pitchFamily="50" charset="-128"/>
              </a:rPr>
              <a:t>学びの</a:t>
            </a:r>
            <a:endParaRPr lang="en-US" altLang="ja-JP" sz="1600" b="1" dirty="0" smtClean="0">
              <a:solidFill>
                <a:schemeClr val="tx1">
                  <a:lumMod val="75000"/>
                  <a:lumOff val="25000"/>
                </a:schemeClr>
              </a:solidFill>
              <a:latin typeface="メイリオ" panose="020B0604030504040204" pitchFamily="50" charset="-128"/>
              <a:ea typeface="メイリオ" panose="020B0604030504040204" pitchFamily="50" charset="-128"/>
            </a:endParaRPr>
          </a:p>
          <a:p>
            <a:pPr algn="ctr"/>
            <a:r>
              <a:rPr lang="ja-JP" altLang="en-US" sz="1600" b="1" dirty="0" smtClean="0">
                <a:solidFill>
                  <a:schemeClr val="tx1">
                    <a:lumMod val="75000"/>
                    <a:lumOff val="25000"/>
                  </a:schemeClr>
                </a:solidFill>
                <a:latin typeface="メイリオ" panose="020B0604030504040204" pitchFamily="50" charset="-128"/>
                <a:ea typeface="メイリオ" panose="020B0604030504040204" pitchFamily="50" charset="-128"/>
              </a:rPr>
              <a:t>活動</a:t>
            </a:r>
            <a:endParaRPr lang="en-US" altLang="ja-JP" sz="1600" b="1" dirty="0" smtClean="0">
              <a:solidFill>
                <a:schemeClr val="tx1">
                  <a:lumMod val="75000"/>
                  <a:lumOff val="25000"/>
                </a:schemeClr>
              </a:solidFill>
              <a:latin typeface="メイリオ" panose="020B0604030504040204" pitchFamily="50" charset="-128"/>
              <a:ea typeface="メイリオ" panose="020B0604030504040204" pitchFamily="50" charset="-128"/>
            </a:endParaRPr>
          </a:p>
          <a:p>
            <a:pPr algn="ctr"/>
            <a:endParaRPr kumimoji="1" lang="ja-JP" altLang="en-US" sz="1400" dirty="0">
              <a:solidFill>
                <a:schemeClr val="tx1">
                  <a:lumMod val="75000"/>
                  <a:lumOff val="25000"/>
                </a:schemeClr>
              </a:solidFill>
            </a:endParaRPr>
          </a:p>
        </p:txBody>
      </p:sp>
      <p:sp>
        <p:nvSpPr>
          <p:cNvPr id="52" name="楕円 51">
            <a:hlinkClick r:id="rId7" action="ppaction://hlinksldjump"/>
          </p:cNvPr>
          <p:cNvSpPr/>
          <p:nvPr/>
        </p:nvSpPr>
        <p:spPr>
          <a:xfrm>
            <a:off x="7694344" y="1703294"/>
            <a:ext cx="2006689" cy="1740551"/>
          </a:xfrm>
          <a:prstGeom prst="ellipse">
            <a:avLst/>
          </a:prstGeom>
          <a:solidFill>
            <a:srgbClr val="00B0F0"/>
          </a:solidFill>
          <a:ln w="25400">
            <a:noFill/>
          </a:ln>
          <a:effectLst>
            <a:outerShdw blurRad="50800" dist="38100" dir="2700000" algn="tl" rotWithShape="0">
              <a:prstClr val="black">
                <a:alpha val="40000"/>
              </a:prstClr>
            </a:outerShdw>
          </a:effectLst>
          <a:scene3d>
            <a:camera prst="orthographicFront">
              <a:rot lat="0" lon="0" rev="0"/>
            </a:camera>
            <a:lightRig rig="soft" dir="t"/>
          </a:scene3d>
          <a:sp3d extrusionH="88900" prstMaterial="softEdge">
            <a:bevelT w="260350" h="260350" prst="hardEdge"/>
            <a:bevelB w="88900" h="88900"/>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1600" b="1" dirty="0" smtClean="0">
              <a:solidFill>
                <a:schemeClr val="tx1">
                  <a:lumMod val="75000"/>
                  <a:lumOff val="25000"/>
                </a:schemeClr>
              </a:solidFill>
              <a:latin typeface="メイリオ" panose="020B0604030504040204" pitchFamily="50" charset="-128"/>
              <a:ea typeface="メイリオ" panose="020B0604030504040204" pitchFamily="50" charset="-128"/>
            </a:endParaRPr>
          </a:p>
          <a:p>
            <a:pPr algn="ctr"/>
            <a:endParaRPr lang="en-US" altLang="ja-JP" sz="1600" b="1" dirty="0" smtClean="0">
              <a:solidFill>
                <a:schemeClr val="tx1">
                  <a:lumMod val="75000"/>
                  <a:lumOff val="25000"/>
                </a:schemeClr>
              </a:solidFill>
              <a:latin typeface="メイリオ" panose="020B0604030504040204" pitchFamily="50" charset="-128"/>
              <a:ea typeface="メイリオ" panose="020B0604030504040204" pitchFamily="50" charset="-128"/>
            </a:endParaRPr>
          </a:p>
          <a:p>
            <a:pPr algn="ctr"/>
            <a:r>
              <a:rPr lang="ja-JP" altLang="en-US" sz="1600" b="1" dirty="0" smtClean="0">
                <a:solidFill>
                  <a:schemeClr val="tx1">
                    <a:lumMod val="75000"/>
                    <a:lumOff val="25000"/>
                  </a:schemeClr>
                </a:solidFill>
                <a:latin typeface="メイリオ" panose="020B0604030504040204" pitchFamily="50" charset="-128"/>
                <a:ea typeface="メイリオ" panose="020B0604030504040204" pitchFamily="50" charset="-128"/>
                <a:hlinkClick r:id="rId8" action="ppaction://hlinksldjump"/>
              </a:rPr>
              <a:t>○</a:t>
            </a:r>
            <a:r>
              <a:rPr lang="ja-JP" altLang="en-US" sz="1600" b="1" dirty="0">
                <a:solidFill>
                  <a:schemeClr val="tx1">
                    <a:lumMod val="75000"/>
                    <a:lumOff val="25000"/>
                  </a:schemeClr>
                </a:solidFill>
                <a:latin typeface="メイリオ" panose="020B0604030504040204" pitchFamily="50" charset="-128"/>
                <a:ea typeface="メイリオ" panose="020B0604030504040204" pitchFamily="50" charset="-128"/>
                <a:hlinkClick r:id="rId8" action="ppaction://hlinksldjump"/>
              </a:rPr>
              <a:t>構成</a:t>
            </a:r>
            <a:r>
              <a:rPr lang="ja-JP" altLang="en-US" sz="1600" b="1" dirty="0" smtClean="0">
                <a:solidFill>
                  <a:schemeClr val="tx1">
                    <a:lumMod val="75000"/>
                    <a:lumOff val="25000"/>
                  </a:schemeClr>
                </a:solidFill>
                <a:latin typeface="メイリオ" panose="020B0604030504040204" pitchFamily="50" charset="-128"/>
                <a:ea typeface="メイリオ" panose="020B0604030504040204" pitchFamily="50" charset="-128"/>
                <a:hlinkClick r:id="rId8" action="ppaction://hlinksldjump"/>
              </a:rPr>
              <a:t>の検討</a:t>
            </a:r>
            <a:r>
              <a:rPr lang="ja-JP" altLang="en-US" sz="500" dirty="0">
                <a:solidFill>
                  <a:schemeClr val="tx1">
                    <a:lumMod val="75000"/>
                    <a:lumOff val="25000"/>
                  </a:schemeClr>
                </a:solidFill>
                <a:latin typeface="メイリオ" panose="020B0604030504040204" pitchFamily="50" charset="-128"/>
                <a:ea typeface="メイリオ" panose="020B0604030504040204" pitchFamily="50" charset="-128"/>
              </a:rPr>
              <a:t>　</a:t>
            </a:r>
            <a:endParaRPr lang="en-US" altLang="ja-JP" sz="1100" u="sng" dirty="0" smtClean="0">
              <a:solidFill>
                <a:schemeClr val="tx1">
                  <a:lumMod val="75000"/>
                  <a:lumOff val="25000"/>
                </a:schemeClr>
              </a:solidFill>
              <a:latin typeface="メイリオ" panose="020B0604030504040204" pitchFamily="50" charset="-128"/>
              <a:ea typeface="メイリオ" panose="020B0604030504040204" pitchFamily="50" charset="-128"/>
            </a:endParaRPr>
          </a:p>
          <a:p>
            <a:pPr algn="ctr"/>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　</a:t>
            </a:r>
            <a:endParaRPr lang="en-US" altLang="ja-JP" sz="1400" u="sng" dirty="0">
              <a:solidFill>
                <a:schemeClr val="tx1">
                  <a:lumMod val="75000"/>
                  <a:lumOff val="25000"/>
                </a:schemeClr>
              </a:solidFill>
              <a:latin typeface="メイリオ" panose="020B0604030504040204" pitchFamily="50" charset="-128"/>
              <a:ea typeface="メイリオ" panose="020B0604030504040204" pitchFamily="50" charset="-128"/>
            </a:endParaRPr>
          </a:p>
          <a:p>
            <a:endParaRPr lang="en-US" altLang="ja-JP" sz="500" dirty="0" smtClean="0">
              <a:solidFill>
                <a:schemeClr val="tx1"/>
              </a:solidFill>
              <a:latin typeface="メイリオ" panose="020B0604030504040204" pitchFamily="50" charset="-128"/>
              <a:ea typeface="メイリオ" panose="020B0604030504040204" pitchFamily="50" charset="-128"/>
            </a:endParaRPr>
          </a:p>
          <a:p>
            <a:r>
              <a:rPr lang="ja-JP" altLang="en-US" sz="100" dirty="0">
                <a:solidFill>
                  <a:schemeClr val="tx1"/>
                </a:solidFill>
                <a:latin typeface="メイリオ" panose="020B0604030504040204" pitchFamily="50" charset="-128"/>
                <a:ea typeface="メイリオ" panose="020B0604030504040204" pitchFamily="50" charset="-128"/>
              </a:rPr>
              <a:t>　</a:t>
            </a:r>
            <a:r>
              <a:rPr lang="ja-JP" altLang="en-US" sz="700" dirty="0" smtClean="0">
                <a:solidFill>
                  <a:schemeClr val="tx1"/>
                </a:solidFill>
                <a:latin typeface="メイリオ" panose="020B0604030504040204" pitchFamily="50" charset="-128"/>
                <a:ea typeface="メイリオ" panose="020B0604030504040204" pitchFamily="50" charset="-128"/>
              </a:rPr>
              <a:t>　　　　　　　　　　　　</a:t>
            </a:r>
            <a:endParaRPr lang="en-US" altLang="ja-JP" sz="700" dirty="0" smtClean="0">
              <a:solidFill>
                <a:schemeClr val="tx1"/>
              </a:solidFill>
              <a:latin typeface="メイリオ" panose="020B0604030504040204" pitchFamily="50" charset="-128"/>
              <a:ea typeface="メイリオ" panose="020B0604030504040204" pitchFamily="50" charset="-128"/>
            </a:endParaRPr>
          </a:p>
          <a:p>
            <a:r>
              <a:rPr lang="ja-JP" altLang="en-US" sz="700" dirty="0">
                <a:solidFill>
                  <a:schemeClr val="tx1"/>
                </a:solidFill>
                <a:latin typeface="メイリオ" panose="020B0604030504040204" pitchFamily="50" charset="-128"/>
                <a:ea typeface="メイリオ" panose="020B0604030504040204" pitchFamily="50" charset="-128"/>
              </a:rPr>
              <a:t>　</a:t>
            </a:r>
            <a:r>
              <a:rPr lang="ja-JP" altLang="en-US" sz="700" dirty="0" smtClean="0">
                <a:solidFill>
                  <a:schemeClr val="tx1"/>
                </a:solidFill>
                <a:latin typeface="メイリオ" panose="020B0604030504040204" pitchFamily="50" charset="-128"/>
                <a:ea typeface="メイリオ" panose="020B0604030504040204" pitchFamily="50" charset="-128"/>
              </a:rPr>
              <a:t>　　　　　　　　　　　　</a:t>
            </a:r>
            <a:endParaRPr lang="en-US" altLang="ja-JP" sz="700" dirty="0" smtClean="0">
              <a:solidFill>
                <a:schemeClr val="tx1"/>
              </a:solidFill>
              <a:latin typeface="メイリオ" panose="020B0604030504040204" pitchFamily="50" charset="-128"/>
              <a:ea typeface="メイリオ" panose="020B0604030504040204" pitchFamily="50" charset="-128"/>
            </a:endParaRPr>
          </a:p>
          <a:p>
            <a:r>
              <a:rPr lang="ja-JP" altLang="en-US" sz="700" dirty="0">
                <a:solidFill>
                  <a:schemeClr val="tx1"/>
                </a:solidFill>
                <a:latin typeface="メイリオ" panose="020B0604030504040204" pitchFamily="50" charset="-128"/>
                <a:ea typeface="メイリオ" panose="020B0604030504040204" pitchFamily="50" charset="-128"/>
              </a:rPr>
              <a:t>　</a:t>
            </a:r>
            <a:r>
              <a:rPr lang="ja-JP" altLang="en-US" sz="700" dirty="0" smtClean="0">
                <a:solidFill>
                  <a:schemeClr val="tx1"/>
                </a:solidFill>
                <a:latin typeface="メイリオ" panose="020B0604030504040204" pitchFamily="50" charset="-128"/>
                <a:ea typeface="メイリオ" panose="020B0604030504040204" pitchFamily="50" charset="-128"/>
              </a:rPr>
              <a:t>　　　　　　</a:t>
            </a:r>
            <a:endParaRPr lang="en-US" altLang="ja-JP" sz="600" dirty="0" smtClean="0">
              <a:solidFill>
                <a:schemeClr val="tx1"/>
              </a:solidFill>
            </a:endParaRPr>
          </a:p>
          <a:p>
            <a:endParaRPr lang="en-US" altLang="ja-JP" sz="600" dirty="0" smtClean="0">
              <a:solidFill>
                <a:schemeClr val="tx1"/>
              </a:solidFill>
            </a:endParaRPr>
          </a:p>
          <a:p>
            <a:pPr algn="ctr"/>
            <a:endParaRPr kumimoji="1" lang="ja-JP" altLang="en-US" sz="1400" dirty="0"/>
          </a:p>
        </p:txBody>
      </p:sp>
      <p:sp>
        <p:nvSpPr>
          <p:cNvPr id="53" name="楕円 52">
            <a:hlinkClick r:id="rId7" action="ppaction://hlinksldjump"/>
          </p:cNvPr>
          <p:cNvSpPr/>
          <p:nvPr/>
        </p:nvSpPr>
        <p:spPr>
          <a:xfrm>
            <a:off x="4460840" y="4310824"/>
            <a:ext cx="2006689" cy="1740551"/>
          </a:xfrm>
          <a:prstGeom prst="ellipse">
            <a:avLst/>
          </a:prstGeom>
          <a:solidFill>
            <a:srgbClr val="00B0F0"/>
          </a:solidFill>
          <a:ln w="25400">
            <a:noFill/>
          </a:ln>
          <a:effectLst>
            <a:outerShdw blurRad="50800" dist="38100" dir="2700000" algn="tl" rotWithShape="0">
              <a:prstClr val="black">
                <a:alpha val="40000"/>
              </a:prstClr>
            </a:outerShdw>
          </a:effectLst>
          <a:scene3d>
            <a:camera prst="orthographicFront">
              <a:rot lat="0" lon="0" rev="0"/>
            </a:camera>
            <a:lightRig rig="soft" dir="t"/>
          </a:scene3d>
          <a:sp3d extrusionH="88900">
            <a:bevelT w="260350" h="260350" prst="hardEdge"/>
            <a:bevelB w="88900" h="88900"/>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1600" b="1" dirty="0" smtClean="0">
              <a:solidFill>
                <a:schemeClr val="tx1">
                  <a:lumMod val="75000"/>
                  <a:lumOff val="25000"/>
                </a:schemeClr>
              </a:solidFill>
              <a:latin typeface="メイリオ" panose="020B0604030504040204" pitchFamily="50" charset="-128"/>
              <a:ea typeface="メイリオ" panose="020B0604030504040204" pitchFamily="50" charset="-128"/>
              <a:hlinkClick r:id="rId6" action="ppaction://hlinksldjump"/>
            </a:endParaRPr>
          </a:p>
          <a:p>
            <a:endParaRPr lang="en-US" altLang="ja-JP" sz="1600" b="1"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600" b="1" dirty="0" smtClean="0">
                <a:solidFill>
                  <a:schemeClr val="tx1">
                    <a:lumMod val="75000"/>
                    <a:lumOff val="25000"/>
                  </a:schemeClr>
                </a:solidFill>
                <a:latin typeface="メイリオ" panose="020B0604030504040204" pitchFamily="50" charset="-128"/>
                <a:ea typeface="メイリオ" panose="020B0604030504040204" pitchFamily="50" charset="-128"/>
                <a:hlinkClick r:id="rId10" action="ppaction://hlinksldjump"/>
              </a:rPr>
              <a:t>○</a:t>
            </a:r>
            <a:r>
              <a:rPr lang="ja-JP" altLang="en-US" sz="1600" b="1" dirty="0">
                <a:solidFill>
                  <a:schemeClr val="tx1">
                    <a:lumMod val="75000"/>
                    <a:lumOff val="25000"/>
                  </a:schemeClr>
                </a:solidFill>
                <a:latin typeface="メイリオ" panose="020B0604030504040204" pitchFamily="50" charset="-128"/>
                <a:ea typeface="メイリオ" panose="020B0604030504040204" pitchFamily="50" charset="-128"/>
                <a:hlinkClick r:id="rId10" action="ppaction://hlinksldjump"/>
              </a:rPr>
              <a:t>共有</a:t>
            </a:r>
            <a:r>
              <a:rPr lang="ja-JP" altLang="en-US" sz="500" dirty="0">
                <a:solidFill>
                  <a:schemeClr val="tx1">
                    <a:lumMod val="75000"/>
                    <a:lumOff val="25000"/>
                  </a:schemeClr>
                </a:solidFill>
                <a:latin typeface="メイリオ" panose="020B0604030504040204" pitchFamily="50" charset="-128"/>
                <a:ea typeface="メイリオ" panose="020B0604030504040204" pitchFamily="50" charset="-128"/>
              </a:rPr>
              <a:t>　</a:t>
            </a:r>
            <a:endParaRPr lang="en-US" altLang="ja-JP" sz="1100" u="sng" dirty="0" smtClean="0">
              <a:solidFill>
                <a:schemeClr val="tx1">
                  <a:lumMod val="75000"/>
                  <a:lumOff val="25000"/>
                </a:schemeClr>
              </a:solidFill>
              <a:latin typeface="メイリオ" panose="020B0604030504040204" pitchFamily="50" charset="-128"/>
              <a:ea typeface="メイリオ" panose="020B0604030504040204" pitchFamily="50" charset="-128"/>
            </a:endParaRPr>
          </a:p>
          <a:p>
            <a:pPr algn="ctr"/>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　</a:t>
            </a:r>
            <a:endParaRPr lang="en-US" altLang="ja-JP" sz="1400" u="sng" dirty="0">
              <a:solidFill>
                <a:schemeClr val="tx1">
                  <a:lumMod val="75000"/>
                  <a:lumOff val="25000"/>
                </a:schemeClr>
              </a:solidFill>
              <a:latin typeface="メイリオ" panose="020B0604030504040204" pitchFamily="50" charset="-128"/>
              <a:ea typeface="メイリオ" panose="020B0604030504040204" pitchFamily="50" charset="-128"/>
            </a:endParaRPr>
          </a:p>
          <a:p>
            <a:endParaRPr lang="en-US" altLang="ja-JP" sz="500" dirty="0" smtClean="0">
              <a:solidFill>
                <a:schemeClr val="tx1"/>
              </a:solidFill>
              <a:latin typeface="メイリオ" panose="020B0604030504040204" pitchFamily="50" charset="-128"/>
              <a:ea typeface="メイリオ" panose="020B0604030504040204" pitchFamily="50" charset="-128"/>
            </a:endParaRPr>
          </a:p>
          <a:p>
            <a:r>
              <a:rPr lang="ja-JP" altLang="en-US" sz="100" dirty="0">
                <a:solidFill>
                  <a:schemeClr val="tx1"/>
                </a:solidFill>
                <a:latin typeface="メイリオ" panose="020B0604030504040204" pitchFamily="50" charset="-128"/>
                <a:ea typeface="メイリオ" panose="020B0604030504040204" pitchFamily="50" charset="-128"/>
              </a:rPr>
              <a:t>　</a:t>
            </a:r>
            <a:r>
              <a:rPr lang="ja-JP" altLang="en-US" sz="700" dirty="0" smtClean="0">
                <a:solidFill>
                  <a:schemeClr val="tx1"/>
                </a:solidFill>
                <a:latin typeface="メイリオ" panose="020B0604030504040204" pitchFamily="50" charset="-128"/>
                <a:ea typeface="メイリオ" panose="020B0604030504040204" pitchFamily="50" charset="-128"/>
              </a:rPr>
              <a:t>　　　　　　　　　　　　</a:t>
            </a:r>
            <a:endParaRPr lang="en-US" altLang="ja-JP" sz="700" dirty="0" smtClean="0">
              <a:solidFill>
                <a:schemeClr val="tx1"/>
              </a:solidFill>
              <a:latin typeface="メイリオ" panose="020B0604030504040204" pitchFamily="50" charset="-128"/>
              <a:ea typeface="メイリオ" panose="020B0604030504040204" pitchFamily="50" charset="-128"/>
            </a:endParaRPr>
          </a:p>
          <a:p>
            <a:r>
              <a:rPr lang="ja-JP" altLang="en-US" sz="700" dirty="0">
                <a:solidFill>
                  <a:schemeClr val="tx1"/>
                </a:solidFill>
                <a:latin typeface="メイリオ" panose="020B0604030504040204" pitchFamily="50" charset="-128"/>
                <a:ea typeface="メイリオ" panose="020B0604030504040204" pitchFamily="50" charset="-128"/>
              </a:rPr>
              <a:t>　</a:t>
            </a:r>
            <a:r>
              <a:rPr lang="ja-JP" altLang="en-US" sz="700" dirty="0" smtClean="0">
                <a:solidFill>
                  <a:schemeClr val="tx1"/>
                </a:solidFill>
                <a:latin typeface="メイリオ" panose="020B0604030504040204" pitchFamily="50" charset="-128"/>
                <a:ea typeface="メイリオ" panose="020B0604030504040204" pitchFamily="50" charset="-128"/>
              </a:rPr>
              <a:t>　　　　　　　　　　　　</a:t>
            </a:r>
            <a:endParaRPr lang="en-US" altLang="ja-JP" sz="700" dirty="0" smtClean="0">
              <a:solidFill>
                <a:schemeClr val="tx1"/>
              </a:solidFill>
              <a:latin typeface="メイリオ" panose="020B0604030504040204" pitchFamily="50" charset="-128"/>
              <a:ea typeface="メイリオ" panose="020B0604030504040204" pitchFamily="50" charset="-128"/>
            </a:endParaRPr>
          </a:p>
          <a:p>
            <a:r>
              <a:rPr lang="ja-JP" altLang="en-US" sz="700" dirty="0">
                <a:solidFill>
                  <a:schemeClr val="tx1"/>
                </a:solidFill>
                <a:latin typeface="メイリオ" panose="020B0604030504040204" pitchFamily="50" charset="-128"/>
                <a:ea typeface="メイリオ" panose="020B0604030504040204" pitchFamily="50" charset="-128"/>
              </a:rPr>
              <a:t>　</a:t>
            </a:r>
            <a:r>
              <a:rPr lang="ja-JP" altLang="en-US" sz="700" dirty="0" smtClean="0">
                <a:solidFill>
                  <a:schemeClr val="tx1"/>
                </a:solidFill>
                <a:latin typeface="メイリオ" panose="020B0604030504040204" pitchFamily="50" charset="-128"/>
                <a:ea typeface="メイリオ" panose="020B0604030504040204" pitchFamily="50" charset="-128"/>
              </a:rPr>
              <a:t>　　　　　　</a:t>
            </a:r>
            <a:endParaRPr lang="en-US" altLang="ja-JP" sz="600" dirty="0" smtClean="0">
              <a:solidFill>
                <a:schemeClr val="tx1"/>
              </a:solidFill>
            </a:endParaRPr>
          </a:p>
          <a:p>
            <a:endParaRPr lang="en-US" altLang="ja-JP" sz="600" dirty="0" smtClean="0">
              <a:solidFill>
                <a:schemeClr val="tx1"/>
              </a:solidFill>
            </a:endParaRPr>
          </a:p>
          <a:p>
            <a:pPr algn="ctr"/>
            <a:endParaRPr kumimoji="1" lang="ja-JP" altLang="en-US" sz="1400" dirty="0"/>
          </a:p>
        </p:txBody>
      </p:sp>
      <p:sp>
        <p:nvSpPr>
          <p:cNvPr id="54" name="楕円 53"/>
          <p:cNvSpPr/>
          <p:nvPr/>
        </p:nvSpPr>
        <p:spPr>
          <a:xfrm>
            <a:off x="10480850" y="3218876"/>
            <a:ext cx="1560527" cy="1399669"/>
          </a:xfrm>
          <a:prstGeom prst="ellipse">
            <a:avLst/>
          </a:prstGeom>
          <a:solidFill>
            <a:srgbClr val="92D050"/>
          </a:solidFill>
          <a:ln w="25400">
            <a:noFill/>
          </a:ln>
          <a:scene3d>
            <a:camera prst="orthographicFront"/>
            <a:lightRig rig="soft" dir="t"/>
          </a:scene3d>
          <a:sp3d prstMaterial="softEdge">
            <a:bevelT w="717550" h="720000"/>
            <a:bevelB w="720000" h="7200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900" dirty="0" smtClean="0">
              <a:solidFill>
                <a:schemeClr val="tx1"/>
              </a:solidFill>
            </a:endParaRPr>
          </a:p>
          <a:p>
            <a:pPr algn="ctr"/>
            <a:r>
              <a:rPr lang="ja-JP" altLang="en-US" sz="1600" b="1" dirty="0" smtClean="0">
                <a:solidFill>
                  <a:schemeClr val="tx1">
                    <a:lumMod val="75000"/>
                    <a:lumOff val="25000"/>
                  </a:schemeClr>
                </a:solidFill>
                <a:latin typeface="メイリオ" panose="020B0604030504040204" pitchFamily="50" charset="-128"/>
                <a:ea typeface="メイリオ" panose="020B0604030504040204" pitchFamily="50" charset="-128"/>
                <a:hlinkClick r:id="rId11" action="ppaction://hlinksldjump"/>
              </a:rPr>
              <a:t>学びの</a:t>
            </a:r>
            <a:endParaRPr lang="en-US" altLang="ja-JP" sz="1600" b="1" dirty="0" smtClean="0">
              <a:solidFill>
                <a:schemeClr val="tx1">
                  <a:lumMod val="75000"/>
                  <a:lumOff val="25000"/>
                </a:schemeClr>
              </a:solidFill>
              <a:latin typeface="メイリオ" panose="020B0604030504040204" pitchFamily="50" charset="-128"/>
              <a:ea typeface="メイリオ" panose="020B0604030504040204" pitchFamily="50" charset="-128"/>
              <a:hlinkClick r:id="rId11" action="ppaction://hlinksldjump"/>
            </a:endParaRPr>
          </a:p>
          <a:p>
            <a:pPr algn="ctr"/>
            <a:r>
              <a:rPr lang="ja-JP" altLang="en-US" sz="1600" b="1" dirty="0">
                <a:solidFill>
                  <a:schemeClr val="tx1">
                    <a:lumMod val="75000"/>
                    <a:lumOff val="25000"/>
                  </a:schemeClr>
                </a:solidFill>
                <a:latin typeface="メイリオ" panose="020B0604030504040204" pitchFamily="50" charset="-128"/>
                <a:ea typeface="メイリオ" panose="020B0604030504040204" pitchFamily="50" charset="-128"/>
                <a:hlinkClick r:id="rId11" action="ppaction://hlinksldjump"/>
              </a:rPr>
              <a:t>振り返</a:t>
            </a:r>
            <a:r>
              <a:rPr lang="ja-JP" altLang="en-US" sz="1600" b="1" dirty="0" smtClean="0">
                <a:solidFill>
                  <a:schemeClr val="tx1">
                    <a:lumMod val="75000"/>
                    <a:lumOff val="25000"/>
                  </a:schemeClr>
                </a:solidFill>
                <a:latin typeface="メイリオ" panose="020B0604030504040204" pitchFamily="50" charset="-128"/>
                <a:ea typeface="メイリオ" panose="020B0604030504040204" pitchFamily="50" charset="-128"/>
                <a:hlinkClick r:id="rId11" action="ppaction://hlinksldjump"/>
              </a:rPr>
              <a:t>り</a:t>
            </a:r>
            <a:endParaRPr lang="en-US" altLang="ja-JP" sz="1600" b="1" dirty="0" smtClean="0">
              <a:solidFill>
                <a:schemeClr val="tx1">
                  <a:lumMod val="75000"/>
                  <a:lumOff val="25000"/>
                </a:schemeClr>
              </a:solidFill>
              <a:latin typeface="メイリオ" panose="020B0604030504040204" pitchFamily="50" charset="-128"/>
              <a:ea typeface="メイリオ" panose="020B0604030504040204" pitchFamily="50" charset="-128"/>
            </a:endParaRPr>
          </a:p>
          <a:p>
            <a:pPr algn="ctr"/>
            <a:endParaRPr kumimoji="1" lang="ja-JP" altLang="en-US" sz="1400" dirty="0">
              <a:solidFill>
                <a:schemeClr val="tx1">
                  <a:lumMod val="75000"/>
                  <a:lumOff val="25000"/>
                </a:schemeClr>
              </a:solidFill>
            </a:endParaRPr>
          </a:p>
        </p:txBody>
      </p:sp>
      <p:sp>
        <p:nvSpPr>
          <p:cNvPr id="55" name="角丸四角形 54"/>
          <p:cNvSpPr/>
          <p:nvPr/>
        </p:nvSpPr>
        <p:spPr>
          <a:xfrm>
            <a:off x="4313708" y="1593620"/>
            <a:ext cx="5507625" cy="4598545"/>
          </a:xfrm>
          <a:prstGeom prst="roundRect">
            <a:avLst/>
          </a:prstGeom>
          <a:noFill/>
          <a:ln w="5715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24"/>
          <p:cNvSpPr/>
          <p:nvPr/>
        </p:nvSpPr>
        <p:spPr>
          <a:xfrm>
            <a:off x="292741" y="3218876"/>
            <a:ext cx="1560527" cy="1399669"/>
          </a:xfrm>
          <a:prstGeom prst="ellipse">
            <a:avLst/>
          </a:prstGeom>
          <a:solidFill>
            <a:srgbClr val="FFAADE"/>
          </a:solidFill>
          <a:ln w="25400">
            <a:noFill/>
          </a:ln>
          <a:scene3d>
            <a:camera prst="orthographicFront"/>
            <a:lightRig rig="soft" dir="t"/>
          </a:scene3d>
          <a:sp3d prstMaterial="softEdge">
            <a:bevelT w="717550" h="720000"/>
            <a:bevelB w="720000" h="7200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900" dirty="0" smtClean="0">
              <a:solidFill>
                <a:schemeClr val="tx1"/>
              </a:solidFill>
            </a:endParaRPr>
          </a:p>
          <a:p>
            <a:pPr algn="ctr"/>
            <a:r>
              <a:rPr lang="ja-JP" altLang="en-US" sz="1600" b="1" dirty="0" smtClean="0">
                <a:solidFill>
                  <a:schemeClr val="tx1">
                    <a:lumMod val="75000"/>
                    <a:lumOff val="25000"/>
                  </a:schemeClr>
                </a:solidFill>
                <a:latin typeface="メイリオ" panose="020B0604030504040204" pitchFamily="50" charset="-128"/>
                <a:ea typeface="メイリオ" panose="020B0604030504040204" pitchFamily="50" charset="-128"/>
                <a:hlinkClick r:id="" action="ppaction://hlinkshowjump?jump=nextslide"/>
              </a:rPr>
              <a:t>学習課題の設定</a:t>
            </a:r>
            <a:endParaRPr lang="en-US" altLang="ja-JP" sz="1600" b="1" dirty="0" smtClean="0">
              <a:solidFill>
                <a:schemeClr val="tx1">
                  <a:lumMod val="75000"/>
                  <a:lumOff val="25000"/>
                </a:schemeClr>
              </a:solidFill>
              <a:latin typeface="メイリオ" panose="020B0604030504040204" pitchFamily="50" charset="-128"/>
              <a:ea typeface="メイリオ" panose="020B0604030504040204" pitchFamily="50" charset="-128"/>
            </a:endParaRPr>
          </a:p>
          <a:p>
            <a:pPr algn="ctr"/>
            <a:endParaRPr kumimoji="1" lang="ja-JP" altLang="en-US" sz="1400" dirty="0">
              <a:solidFill>
                <a:schemeClr val="tx1">
                  <a:lumMod val="75000"/>
                  <a:lumOff val="25000"/>
                </a:schemeClr>
              </a:solidFill>
            </a:endParaRPr>
          </a:p>
        </p:txBody>
      </p:sp>
      <p:grpSp>
        <p:nvGrpSpPr>
          <p:cNvPr id="4" name="グループ化 3"/>
          <p:cNvGrpSpPr/>
          <p:nvPr/>
        </p:nvGrpSpPr>
        <p:grpSpPr>
          <a:xfrm>
            <a:off x="5736538" y="254372"/>
            <a:ext cx="6394457" cy="867877"/>
            <a:chOff x="5807676" y="251018"/>
            <a:chExt cx="6394457" cy="867877"/>
          </a:xfrm>
        </p:grpSpPr>
        <p:sp>
          <p:nvSpPr>
            <p:cNvPr id="26" name="角丸四角形 25"/>
            <p:cNvSpPr/>
            <p:nvPr/>
          </p:nvSpPr>
          <p:spPr>
            <a:xfrm>
              <a:off x="5807676" y="676221"/>
              <a:ext cx="6384324" cy="442674"/>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r>
                <a:rPr lang="en-US" altLang="ja-JP" sz="2000" b="1" spc="-100" dirty="0" smtClean="0">
                  <a:solidFill>
                    <a:schemeClr val="tx1">
                      <a:lumMod val="75000"/>
                      <a:lumOff val="25000"/>
                    </a:schemeClr>
                  </a:solidFill>
                  <a:latin typeface="メイリオ" panose="020B0604030504040204" pitchFamily="50" charset="-128"/>
                  <a:ea typeface="メイリオ" panose="020B0604030504040204" pitchFamily="50" charset="-128"/>
                </a:rPr>
                <a:t>※</a:t>
              </a:r>
              <a:r>
                <a:rPr lang="ja-JP" altLang="en-US" sz="2000" b="1" spc="-100" dirty="0" smtClean="0">
                  <a:solidFill>
                    <a:schemeClr val="tx1">
                      <a:lumMod val="75000"/>
                      <a:lumOff val="25000"/>
                    </a:schemeClr>
                  </a:solidFill>
                  <a:latin typeface="メイリオ" panose="020B0604030504040204" pitchFamily="50" charset="-128"/>
                  <a:ea typeface="メイリオ" panose="020B0604030504040204" pitchFamily="50" charset="-128"/>
                </a:rPr>
                <a:t>クリックすると、指定のページへジャンプします。</a:t>
              </a:r>
              <a:endParaRPr lang="en-US" altLang="ja-JP" sz="2000" b="1" spc="-100" dirty="0" smtClean="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28" name="角丸四角形 27"/>
            <p:cNvSpPr/>
            <p:nvPr/>
          </p:nvSpPr>
          <p:spPr>
            <a:xfrm>
              <a:off x="5807676" y="251018"/>
              <a:ext cx="6394457" cy="442674"/>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r>
                <a:rPr lang="en-US" altLang="ja-JP" sz="2000" b="1" spc="-100" dirty="0" smtClean="0">
                  <a:solidFill>
                    <a:schemeClr val="tx1">
                      <a:lumMod val="75000"/>
                      <a:lumOff val="25000"/>
                    </a:schemeClr>
                  </a:solidFill>
                  <a:latin typeface="メイリオ" panose="020B0604030504040204" pitchFamily="50" charset="-128"/>
                  <a:ea typeface="メイリオ" panose="020B0604030504040204" pitchFamily="50" charset="-128"/>
                </a:rPr>
                <a:t>※</a:t>
              </a:r>
              <a:r>
                <a:rPr lang="ja-JP" altLang="en-US" sz="2000" b="1" spc="-100" dirty="0" smtClean="0">
                  <a:solidFill>
                    <a:schemeClr val="tx1">
                      <a:lumMod val="75000"/>
                      <a:lumOff val="25000"/>
                    </a:schemeClr>
                  </a:solidFill>
                  <a:latin typeface="メイリオ" panose="020B0604030504040204" pitchFamily="50" charset="-128"/>
                  <a:ea typeface="メイリオ" panose="020B0604030504040204" pitchFamily="50" charset="-128"/>
                </a:rPr>
                <a:t>具体</a:t>
              </a:r>
              <a:r>
                <a:rPr lang="ja-JP" altLang="en-US" sz="2000" b="1" spc="-100" dirty="0">
                  <a:solidFill>
                    <a:schemeClr val="tx1">
                      <a:lumMod val="75000"/>
                      <a:lumOff val="25000"/>
                    </a:schemeClr>
                  </a:solidFill>
                  <a:latin typeface="メイリオ" panose="020B0604030504040204" pitchFamily="50" charset="-128"/>
                  <a:ea typeface="メイリオ" panose="020B0604030504040204" pitchFamily="50" charset="-128"/>
                </a:rPr>
                <a:t>的</a:t>
              </a:r>
              <a:r>
                <a:rPr lang="ja-JP" altLang="en-US" sz="2000" b="1" spc="-100" dirty="0" smtClean="0">
                  <a:solidFill>
                    <a:schemeClr val="tx1">
                      <a:lumMod val="75000"/>
                      <a:lumOff val="25000"/>
                    </a:schemeClr>
                  </a:solidFill>
                  <a:latin typeface="メイリオ" panose="020B0604030504040204" pitchFamily="50" charset="-128"/>
                  <a:ea typeface="メイリオ" panose="020B0604030504040204" pitchFamily="50" charset="-128"/>
                </a:rPr>
                <a:t>な活用方法は、「活用ガイド」を御覧ください。</a:t>
              </a:r>
              <a:endParaRPr lang="en-US" altLang="ja-JP" sz="2000" b="1" spc="-100" dirty="0" smtClean="0">
                <a:solidFill>
                  <a:schemeClr val="tx1">
                    <a:lumMod val="75000"/>
                    <a:lumOff val="25000"/>
                  </a:schemeClr>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17902492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楕円 38"/>
          <p:cNvSpPr/>
          <p:nvPr/>
        </p:nvSpPr>
        <p:spPr>
          <a:xfrm>
            <a:off x="235001" y="178081"/>
            <a:ext cx="482234" cy="452296"/>
          </a:xfrm>
          <a:prstGeom prst="ellipse">
            <a:avLst/>
          </a:prstGeom>
          <a:solidFill>
            <a:srgbClr val="00B0F0"/>
          </a:solidFill>
          <a:ln w="25400">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900" dirty="0" smtClean="0">
              <a:solidFill>
                <a:schemeClr val="tx1"/>
              </a:solidFill>
            </a:endParaRPr>
          </a:p>
          <a:p>
            <a:pPr algn="ctr"/>
            <a:endParaRPr kumimoji="1" lang="ja-JP" altLang="en-US" sz="1400" dirty="0">
              <a:solidFill>
                <a:schemeClr val="tx1">
                  <a:lumMod val="75000"/>
                  <a:lumOff val="25000"/>
                </a:schemeClr>
              </a:solidFill>
            </a:endParaRPr>
          </a:p>
        </p:txBody>
      </p:sp>
      <p:sp>
        <p:nvSpPr>
          <p:cNvPr id="3" name="角丸四角形 2"/>
          <p:cNvSpPr/>
          <p:nvPr/>
        </p:nvSpPr>
        <p:spPr>
          <a:xfrm>
            <a:off x="-280087" y="240834"/>
            <a:ext cx="2743200"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lumMod val="65000"/>
                    <a:lumOff val="35000"/>
                  </a:schemeClr>
                </a:solidFill>
                <a:latin typeface="メイリオ" panose="020B0604030504040204" pitchFamily="50" charset="-128"/>
                <a:ea typeface="メイリオ" panose="020B0604030504040204" pitchFamily="50" charset="-128"/>
              </a:rPr>
              <a:t>学びの活動</a:t>
            </a:r>
            <a:endParaRPr kumimoji="1" lang="ja-JP" altLang="en-US" sz="2400"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12" name="角丸四角形 11"/>
          <p:cNvSpPr/>
          <p:nvPr/>
        </p:nvSpPr>
        <p:spPr>
          <a:xfrm>
            <a:off x="1954276" y="227625"/>
            <a:ext cx="2675389"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共有</a:t>
            </a:r>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（第</a:t>
            </a:r>
            <a:r>
              <a:rPr kumimoji="1" lang="en-US" altLang="ja-JP" b="1" dirty="0" smtClean="0">
                <a:solidFill>
                  <a:schemeClr val="tx1">
                    <a:lumMod val="65000"/>
                    <a:lumOff val="35000"/>
                  </a:schemeClr>
                </a:solidFill>
                <a:latin typeface="メイリオ" panose="020B0604030504040204" pitchFamily="50" charset="-128"/>
                <a:ea typeface="メイリオ" panose="020B0604030504040204" pitchFamily="50" charset="-128"/>
              </a:rPr>
              <a:t>12</a:t>
            </a:r>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時）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14" name="角丸四角形 13"/>
          <p:cNvSpPr/>
          <p:nvPr/>
        </p:nvSpPr>
        <p:spPr>
          <a:xfrm>
            <a:off x="235001" y="767656"/>
            <a:ext cx="5117778" cy="371269"/>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b="1"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自分</a:t>
            </a:r>
            <a:r>
              <a:rPr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の文章のよいところを見付ける学習活動③</a:t>
            </a:r>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25" name="楕円 24"/>
          <p:cNvSpPr/>
          <p:nvPr/>
        </p:nvSpPr>
        <p:spPr>
          <a:xfrm flipV="1">
            <a:off x="2089416" y="310600"/>
            <a:ext cx="196338" cy="179906"/>
          </a:xfrm>
          <a:prstGeom prst="ellipse">
            <a:avLst/>
          </a:prstGeom>
          <a:solidFill>
            <a:srgbClr val="00B0F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900" dirty="0" smtClean="0">
              <a:solidFill>
                <a:schemeClr val="tx1"/>
              </a:solidFill>
            </a:endParaRPr>
          </a:p>
          <a:p>
            <a:pPr algn="ctr"/>
            <a:endParaRPr kumimoji="1" lang="ja-JP" altLang="en-US" sz="1400" dirty="0">
              <a:solidFill>
                <a:schemeClr val="tx1">
                  <a:lumMod val="75000"/>
                  <a:lumOff val="25000"/>
                </a:schemeClr>
              </a:solidFill>
            </a:endParaRPr>
          </a:p>
        </p:txBody>
      </p:sp>
      <p:pic>
        <p:nvPicPr>
          <p:cNvPr id="10" name="図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9489" y="2399259"/>
            <a:ext cx="7325004" cy="4105167"/>
          </a:xfrm>
          <a:prstGeom prst="rect">
            <a:avLst/>
          </a:prstGeom>
        </p:spPr>
      </p:pic>
      <p:sp>
        <p:nvSpPr>
          <p:cNvPr id="48" name="正方形/長方形 47"/>
          <p:cNvSpPr/>
          <p:nvPr/>
        </p:nvSpPr>
        <p:spPr>
          <a:xfrm>
            <a:off x="317606" y="2376931"/>
            <a:ext cx="4153695" cy="3108543"/>
          </a:xfrm>
          <a:prstGeom prst="rect">
            <a:avLst/>
          </a:prstGeom>
          <a:ln w="19050">
            <a:solidFill>
              <a:schemeClr val="tx1">
                <a:lumMod val="65000"/>
                <a:lumOff val="35000"/>
              </a:schemeClr>
            </a:solidFill>
          </a:ln>
        </p:spPr>
        <p:txBody>
          <a:bodyPr wrap="square">
            <a:spAutoFit/>
          </a:bodyPr>
          <a:lstStyle/>
          <a:p>
            <a:pPr lvl="0"/>
            <a:r>
              <a:rPr lang="en-US" altLang="ja-JP" sz="1400" dirty="0">
                <a:solidFill>
                  <a:prstClr val="black"/>
                </a:solidFill>
                <a:latin typeface="メイリオ" panose="020B0604030504040204" pitchFamily="50" charset="-128"/>
                <a:ea typeface="メイリオ" panose="020B0604030504040204" pitchFamily="50" charset="-128"/>
              </a:rPr>
              <a:t>【</a:t>
            </a:r>
            <a:r>
              <a:rPr lang="ja-JP" altLang="en-US" sz="1400" dirty="0" smtClean="0">
                <a:solidFill>
                  <a:prstClr val="black"/>
                </a:solidFill>
                <a:latin typeface="メイリオ" panose="020B0604030504040204" pitchFamily="50" charset="-128"/>
                <a:ea typeface="メイリオ" panose="020B0604030504040204" pitchFamily="50" charset="-128"/>
              </a:rPr>
              <a:t>第</a:t>
            </a:r>
            <a:r>
              <a:rPr lang="en-US" altLang="ja-JP" sz="1400" dirty="0">
                <a:solidFill>
                  <a:prstClr val="black"/>
                </a:solidFill>
                <a:latin typeface="メイリオ" panose="020B0604030504040204" pitchFamily="50" charset="-128"/>
                <a:ea typeface="メイリオ" panose="020B0604030504040204" pitchFamily="50" charset="-128"/>
              </a:rPr>
              <a:t>12</a:t>
            </a:r>
            <a:r>
              <a:rPr lang="ja-JP" altLang="en-US" sz="1400" dirty="0" smtClean="0">
                <a:solidFill>
                  <a:prstClr val="black"/>
                </a:solidFill>
                <a:latin typeface="メイリオ" panose="020B0604030504040204" pitchFamily="50" charset="-128"/>
                <a:ea typeface="メイリオ" panose="020B0604030504040204" pitchFamily="50" charset="-128"/>
              </a:rPr>
              <a:t>時</a:t>
            </a:r>
            <a:r>
              <a:rPr lang="en-US" altLang="ja-JP" sz="1400" dirty="0" smtClean="0">
                <a:solidFill>
                  <a:prstClr val="black"/>
                </a:solidFill>
                <a:latin typeface="メイリオ" panose="020B0604030504040204" pitchFamily="50" charset="-128"/>
                <a:ea typeface="メイリオ" panose="020B0604030504040204" pitchFamily="50" charset="-128"/>
              </a:rPr>
              <a:t>】</a:t>
            </a:r>
          </a:p>
          <a:p>
            <a:pPr lvl="0"/>
            <a:r>
              <a:rPr lang="ja-JP" altLang="en-US" sz="1400" dirty="0">
                <a:solidFill>
                  <a:prstClr val="black"/>
                </a:solidFill>
                <a:latin typeface="メイリオ" panose="020B0604030504040204" pitchFamily="50" charset="-128"/>
                <a:ea typeface="メイリオ" panose="020B0604030504040204" pitchFamily="50" charset="-128"/>
              </a:rPr>
              <a:t>○</a:t>
            </a:r>
            <a:r>
              <a:rPr lang="ja-JP" altLang="en-US" sz="1400" dirty="0" smtClean="0">
                <a:solidFill>
                  <a:prstClr val="black"/>
                </a:solidFill>
                <a:latin typeface="メイリオ" panose="020B0604030504040204" pitchFamily="50" charset="-128"/>
                <a:ea typeface="メイリオ" panose="020B0604030504040204" pitchFamily="50" charset="-128"/>
              </a:rPr>
              <a:t>自分の文章のよいところを確認する。</a:t>
            </a:r>
            <a:endParaRPr lang="en-US" altLang="ja-JP" sz="1400" dirty="0" smtClean="0">
              <a:solidFill>
                <a:prstClr val="black"/>
              </a:solidFill>
              <a:latin typeface="メイリオ" panose="020B0604030504040204" pitchFamily="50" charset="-128"/>
              <a:ea typeface="メイリオ" panose="020B0604030504040204" pitchFamily="50" charset="-128"/>
            </a:endParaRPr>
          </a:p>
          <a:p>
            <a:pPr lvl="0"/>
            <a:r>
              <a:rPr lang="ja-JP" altLang="en-US" sz="1400" dirty="0">
                <a:solidFill>
                  <a:prstClr val="black"/>
                </a:solidFill>
                <a:latin typeface="メイリオ" panose="020B0604030504040204" pitchFamily="50" charset="-128"/>
                <a:ea typeface="メイリオ" panose="020B0604030504040204" pitchFamily="50" charset="-128"/>
              </a:rPr>
              <a:t>　</a:t>
            </a:r>
            <a:r>
              <a:rPr lang="ja-JP" altLang="en-US" sz="1400" dirty="0" smtClean="0">
                <a:solidFill>
                  <a:prstClr val="black"/>
                </a:solidFill>
                <a:latin typeface="メイリオ" panose="020B0604030504040204" pitchFamily="50" charset="-128"/>
                <a:ea typeface="メイリオ" panose="020B0604030504040204" pitchFamily="50" charset="-128"/>
              </a:rPr>
              <a:t>・書こうとしたことが明確になっているか。</a:t>
            </a:r>
            <a:endParaRPr lang="en-US" altLang="ja-JP" sz="1400" dirty="0" smtClean="0">
              <a:solidFill>
                <a:prstClr val="black"/>
              </a:solidFill>
              <a:latin typeface="メイリオ" panose="020B0604030504040204" pitchFamily="50" charset="-128"/>
              <a:ea typeface="メイリオ" panose="020B0604030504040204" pitchFamily="50" charset="-128"/>
            </a:endParaRPr>
          </a:p>
          <a:p>
            <a:pPr lvl="0"/>
            <a:r>
              <a:rPr lang="ja-JP" altLang="en-US" sz="1400" dirty="0">
                <a:solidFill>
                  <a:prstClr val="black"/>
                </a:solidFill>
                <a:latin typeface="メイリオ" panose="020B0604030504040204" pitchFamily="50" charset="-128"/>
                <a:ea typeface="メイリオ" panose="020B0604030504040204" pitchFamily="50" charset="-128"/>
              </a:rPr>
              <a:t>　</a:t>
            </a:r>
            <a:r>
              <a:rPr lang="ja-JP" altLang="en-US" sz="1400" dirty="0" smtClean="0">
                <a:solidFill>
                  <a:prstClr val="black"/>
                </a:solidFill>
                <a:latin typeface="メイリオ" panose="020B0604030504040204" pitchFamily="50" charset="-128"/>
                <a:ea typeface="メイリオ" panose="020B0604030504040204" pitchFamily="50" charset="-128"/>
              </a:rPr>
              <a:t>　（なっとくできる内容であるか）</a:t>
            </a:r>
            <a:endParaRPr lang="en-US" altLang="ja-JP" sz="1400" dirty="0" smtClean="0">
              <a:solidFill>
                <a:prstClr val="black"/>
              </a:solidFill>
              <a:latin typeface="メイリオ" panose="020B0604030504040204" pitchFamily="50" charset="-128"/>
              <a:ea typeface="メイリオ" panose="020B0604030504040204" pitchFamily="50" charset="-128"/>
            </a:endParaRPr>
          </a:p>
          <a:p>
            <a:pPr lvl="0"/>
            <a:r>
              <a:rPr lang="ja-JP" altLang="en-US" sz="1400" dirty="0">
                <a:solidFill>
                  <a:prstClr val="black"/>
                </a:solidFill>
                <a:latin typeface="メイリオ" panose="020B0604030504040204" pitchFamily="50" charset="-128"/>
                <a:ea typeface="メイリオ" panose="020B0604030504040204" pitchFamily="50" charset="-128"/>
              </a:rPr>
              <a:t>　</a:t>
            </a:r>
            <a:r>
              <a:rPr lang="ja-JP" altLang="en-US" sz="1400" dirty="0" smtClean="0">
                <a:solidFill>
                  <a:prstClr val="black"/>
                </a:solidFill>
                <a:latin typeface="メイリオ" panose="020B0604030504040204" pitchFamily="50" charset="-128"/>
                <a:ea typeface="メイリオ" panose="020B0604030504040204" pitchFamily="50" charset="-128"/>
              </a:rPr>
              <a:t>・相手や目的を意識した表現になっているか。</a:t>
            </a:r>
            <a:endParaRPr lang="en-US" altLang="ja-JP" sz="1400" dirty="0" smtClean="0">
              <a:solidFill>
                <a:prstClr val="black"/>
              </a:solidFill>
              <a:latin typeface="メイリオ" panose="020B0604030504040204" pitchFamily="50" charset="-128"/>
              <a:ea typeface="メイリオ" panose="020B0604030504040204" pitchFamily="50" charset="-128"/>
            </a:endParaRPr>
          </a:p>
          <a:p>
            <a:pPr lvl="0"/>
            <a:r>
              <a:rPr lang="ja-JP" altLang="en-US" sz="1400" dirty="0">
                <a:solidFill>
                  <a:prstClr val="black"/>
                </a:solidFill>
                <a:latin typeface="メイリオ" panose="020B0604030504040204" pitchFamily="50" charset="-128"/>
                <a:ea typeface="メイリオ" panose="020B0604030504040204" pitchFamily="50" charset="-128"/>
              </a:rPr>
              <a:t>　</a:t>
            </a:r>
            <a:r>
              <a:rPr lang="ja-JP" altLang="en-US" sz="1400" dirty="0" smtClean="0">
                <a:solidFill>
                  <a:prstClr val="black"/>
                </a:solidFill>
                <a:latin typeface="メイリオ" panose="020B0604030504040204" pitchFamily="50" charset="-128"/>
                <a:ea typeface="メイリオ" panose="020B0604030504040204" pitchFamily="50" charset="-128"/>
              </a:rPr>
              <a:t>　（分かりやすい書き方）</a:t>
            </a:r>
            <a:endParaRPr lang="en-US" altLang="ja-JP" sz="1400" dirty="0" smtClean="0">
              <a:solidFill>
                <a:prstClr val="black"/>
              </a:solidFill>
              <a:latin typeface="メイリオ" panose="020B0604030504040204" pitchFamily="50" charset="-128"/>
              <a:ea typeface="メイリオ" panose="020B0604030504040204" pitchFamily="50" charset="-128"/>
            </a:endParaRPr>
          </a:p>
          <a:p>
            <a:pPr lvl="0"/>
            <a:r>
              <a:rPr lang="ja-JP" altLang="en-US" sz="1400" dirty="0">
                <a:solidFill>
                  <a:prstClr val="black"/>
                </a:solidFill>
                <a:latin typeface="メイリオ" panose="020B0604030504040204" pitchFamily="50" charset="-128"/>
                <a:ea typeface="メイリオ" panose="020B0604030504040204" pitchFamily="50" charset="-128"/>
              </a:rPr>
              <a:t>○</a:t>
            </a:r>
            <a:r>
              <a:rPr lang="ja-JP" altLang="en-US" sz="1400" dirty="0" smtClean="0">
                <a:solidFill>
                  <a:prstClr val="black"/>
                </a:solidFill>
                <a:latin typeface="メイリオ" panose="020B0604030504040204" pitchFamily="50" charset="-128"/>
                <a:ea typeface="メイリオ" panose="020B0604030504040204" pitchFamily="50" charset="-128"/>
              </a:rPr>
              <a:t>自分の文章のよいところをデジタル付箋に書く。</a:t>
            </a:r>
            <a:endParaRPr lang="en-US" altLang="ja-JP" sz="1400" dirty="0" smtClean="0">
              <a:solidFill>
                <a:prstClr val="black"/>
              </a:solidFill>
              <a:latin typeface="メイリオ" panose="020B0604030504040204" pitchFamily="50" charset="-128"/>
              <a:ea typeface="メイリオ" panose="020B0604030504040204" pitchFamily="50" charset="-128"/>
            </a:endParaRPr>
          </a:p>
          <a:p>
            <a:pPr lvl="0"/>
            <a:r>
              <a:rPr lang="en-US" altLang="ja-JP" sz="1400" dirty="0" smtClean="0">
                <a:solidFill>
                  <a:prstClr val="black"/>
                </a:solidFill>
                <a:latin typeface="メイリオ" panose="020B0604030504040204" pitchFamily="50" charset="-128"/>
                <a:ea typeface="メイリオ" panose="020B0604030504040204" pitchFamily="50" charset="-128"/>
              </a:rPr>
              <a:t>【</a:t>
            </a:r>
            <a:r>
              <a:rPr lang="ja-JP" altLang="en-US" sz="1400" dirty="0" smtClean="0">
                <a:solidFill>
                  <a:prstClr val="black"/>
                </a:solidFill>
                <a:latin typeface="メイリオ" panose="020B0604030504040204" pitchFamily="50" charset="-128"/>
                <a:ea typeface="メイリオ" panose="020B0604030504040204" pitchFamily="50" charset="-128"/>
              </a:rPr>
              <a:t>書き方</a:t>
            </a:r>
            <a:r>
              <a:rPr lang="en-US" altLang="ja-JP" sz="1400" dirty="0" smtClean="0">
                <a:solidFill>
                  <a:prstClr val="black"/>
                </a:solidFill>
                <a:latin typeface="メイリオ" panose="020B0604030504040204" pitchFamily="50" charset="-128"/>
                <a:ea typeface="メイリオ" panose="020B0604030504040204" pitchFamily="50" charset="-128"/>
              </a:rPr>
              <a:t>】</a:t>
            </a:r>
          </a:p>
          <a:p>
            <a:pPr lvl="0"/>
            <a:r>
              <a:rPr lang="ja-JP" altLang="en-US" sz="1400" dirty="0" smtClean="0">
                <a:solidFill>
                  <a:prstClr val="black"/>
                </a:solidFill>
                <a:latin typeface="メイリオ" panose="020B0604030504040204" pitchFamily="50" charset="-128"/>
                <a:ea typeface="メイリオ" panose="020B0604030504040204" pitchFamily="50" charset="-128"/>
              </a:rPr>
              <a:t>　・〇〇して、～したところ。</a:t>
            </a:r>
            <a:endParaRPr lang="en-US" altLang="ja-JP" sz="1400" dirty="0">
              <a:solidFill>
                <a:prstClr val="black"/>
              </a:solidFill>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共同編集機能を活用し、互いの文章のよい</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ところを閲覧する。</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全体で共有する。</a:t>
            </a:r>
            <a:endParaRPr lang="en-US" altLang="ja-JP" sz="1400" dirty="0" smtClean="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r>
              <a:rPr lang="ja-JP" altLang="en-US" sz="1400" dirty="0" smtClean="0">
                <a:latin typeface="メイリオ" panose="020B0604030504040204" pitchFamily="50" charset="-128"/>
                <a:ea typeface="メイリオ" panose="020B0604030504040204" pitchFamily="50" charset="-128"/>
              </a:rPr>
              <a:t>○単元を通しての学びの振り返りを行う。　</a:t>
            </a:r>
            <a:r>
              <a:rPr lang="ja-JP" altLang="en-US" sz="1400" dirty="0" smtClean="0"/>
              <a:t>　　　　　　　　</a:t>
            </a:r>
            <a:endParaRPr lang="en-US" altLang="ja-JP" sz="1400" dirty="0">
              <a:solidFill>
                <a:prstClr val="black"/>
              </a:solidFill>
            </a:endParaRPr>
          </a:p>
        </p:txBody>
      </p:sp>
      <p:sp>
        <p:nvSpPr>
          <p:cNvPr id="6" name="角丸四角形 5"/>
          <p:cNvSpPr/>
          <p:nvPr/>
        </p:nvSpPr>
        <p:spPr>
          <a:xfrm>
            <a:off x="317606" y="1362485"/>
            <a:ext cx="4153694" cy="854859"/>
          </a:xfrm>
          <a:prstGeom prst="roundRect">
            <a:avLst/>
          </a:prstGeom>
          <a:noFill/>
          <a:ln w="57150">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600" b="1" dirty="0">
                <a:solidFill>
                  <a:schemeClr val="tx1">
                    <a:lumMod val="85000"/>
                    <a:lumOff val="15000"/>
                  </a:schemeClr>
                </a:solidFill>
              </a:rPr>
              <a:t>　</a:t>
            </a:r>
            <a:r>
              <a:rPr kumimoji="1" lang="ja-JP" altLang="en-US" sz="1600" dirty="0" smtClean="0">
                <a:solidFill>
                  <a:schemeClr val="tx1">
                    <a:lumMod val="85000"/>
                    <a:lumOff val="15000"/>
                  </a:schemeClr>
                </a:solidFill>
                <a:latin typeface="メイリオ" panose="020B0604030504040204" pitchFamily="50" charset="-128"/>
                <a:ea typeface="メイリオ" panose="020B0604030504040204" pitchFamily="50" charset="-128"/>
              </a:rPr>
              <a:t>文章のよいところの観点を押さえ、</a:t>
            </a:r>
            <a:endParaRPr kumimoji="1" lang="en-US" altLang="ja-JP" sz="1600" dirty="0" smtClean="0">
              <a:solidFill>
                <a:schemeClr val="tx1">
                  <a:lumMod val="85000"/>
                  <a:lumOff val="15000"/>
                </a:schemeClr>
              </a:solidFill>
              <a:latin typeface="メイリオ" panose="020B0604030504040204" pitchFamily="50" charset="-128"/>
              <a:ea typeface="メイリオ" panose="020B0604030504040204" pitchFamily="50" charset="-128"/>
            </a:endParaRPr>
          </a:p>
          <a:p>
            <a:r>
              <a:rPr kumimoji="1" lang="ja-JP" altLang="en-US" sz="1600" dirty="0" smtClean="0">
                <a:solidFill>
                  <a:schemeClr val="tx1">
                    <a:lumMod val="85000"/>
                    <a:lumOff val="15000"/>
                  </a:schemeClr>
                </a:solidFill>
                <a:latin typeface="メイリオ" panose="020B0604030504040204" pitchFamily="50" charset="-128"/>
                <a:ea typeface="メイリオ" panose="020B0604030504040204" pitchFamily="50" charset="-128"/>
              </a:rPr>
              <a:t>自分の文章のよいところを見付けることができる。</a:t>
            </a:r>
            <a:endParaRPr kumimoji="1" lang="en-US" altLang="ja-JP" sz="1600" dirty="0" smtClean="0">
              <a:solidFill>
                <a:schemeClr val="tx1">
                  <a:lumMod val="85000"/>
                  <a:lumOff val="15000"/>
                </a:schemeClr>
              </a:solidFill>
              <a:latin typeface="メイリオ" panose="020B0604030504040204" pitchFamily="50" charset="-128"/>
              <a:ea typeface="メイリオ" panose="020B0604030504040204" pitchFamily="50" charset="-128"/>
            </a:endParaRPr>
          </a:p>
        </p:txBody>
      </p:sp>
      <p:sp>
        <p:nvSpPr>
          <p:cNvPr id="23" name="右矢印 22"/>
          <p:cNvSpPr/>
          <p:nvPr/>
        </p:nvSpPr>
        <p:spPr>
          <a:xfrm rot="16200000" flipH="1">
            <a:off x="7638732" y="2164341"/>
            <a:ext cx="184704" cy="19527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8" name="図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91557" y="65288"/>
            <a:ext cx="3683780" cy="2071660"/>
          </a:xfrm>
          <a:prstGeom prst="rect">
            <a:avLst/>
          </a:prstGeom>
        </p:spPr>
      </p:pic>
      <p:sp>
        <p:nvSpPr>
          <p:cNvPr id="17" name="正方形/長方形 16">
            <a:hlinkClick r:id="rId5" action="ppaction://hlinksldjump"/>
          </p:cNvPr>
          <p:cNvSpPr/>
          <p:nvPr/>
        </p:nvSpPr>
        <p:spPr>
          <a:xfrm>
            <a:off x="2136675" y="6287838"/>
            <a:ext cx="2492990" cy="369332"/>
          </a:xfrm>
          <a:prstGeom prst="rect">
            <a:avLst/>
          </a:prstGeom>
        </p:spPr>
        <p:txBody>
          <a:bodyPr wrap="none">
            <a:spAutoFit/>
          </a:bodyPr>
          <a:lstStyle/>
          <a:p>
            <a:r>
              <a:rPr lang="ja-JP" altLang="en-US" dirty="0" smtClean="0">
                <a:solidFill>
                  <a:schemeClr val="tx1">
                    <a:lumMod val="75000"/>
                    <a:lumOff val="25000"/>
                  </a:schemeClr>
                </a:solidFill>
                <a:hlinkClick r:id="rId5" action="ppaction://hlinksldjump"/>
              </a:rPr>
              <a:t>デジタルワークシート</a:t>
            </a:r>
            <a:endParaRPr lang="ja-JP" altLang="en-US" dirty="0">
              <a:solidFill>
                <a:schemeClr val="tx1">
                  <a:lumMod val="75000"/>
                  <a:lumOff val="25000"/>
                </a:schemeClr>
              </a:solidFill>
            </a:endParaRPr>
          </a:p>
        </p:txBody>
      </p:sp>
      <p:pic>
        <p:nvPicPr>
          <p:cNvPr id="19" name="図 18">
            <a:hlinkClick r:id="rId6" action="ppaction://hlinksldjump"/>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6778575" flipH="1">
            <a:off x="1919370" y="6341959"/>
            <a:ext cx="279759" cy="255727"/>
          </a:xfrm>
          <a:prstGeom prst="rect">
            <a:avLst/>
          </a:prstGeom>
        </p:spPr>
      </p:pic>
      <p:sp>
        <p:nvSpPr>
          <p:cNvPr id="21" name="動作設定ボタン: ホーム 20">
            <a:hlinkClick r:id="" action="ppaction://hlinkshowjump?jump=firstslide" highlightClick="1"/>
          </p:cNvPr>
          <p:cNvSpPr/>
          <p:nvPr/>
        </p:nvSpPr>
        <p:spPr>
          <a:xfrm>
            <a:off x="113574" y="6332143"/>
            <a:ext cx="483044" cy="411892"/>
          </a:xfrm>
          <a:prstGeom prst="actionButtonHom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動作設定ボタン: 戻る 21">
            <a:hlinkClick r:id="" action="ppaction://hlinkshowjump?jump=lastslideviewed" highlightClick="1"/>
          </p:cNvPr>
          <p:cNvSpPr/>
          <p:nvPr/>
        </p:nvSpPr>
        <p:spPr>
          <a:xfrm>
            <a:off x="113574" y="5868509"/>
            <a:ext cx="483044" cy="408821"/>
          </a:xfrm>
          <a:prstGeom prst="actionButtonRetur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1700215" y="1045028"/>
            <a:ext cx="1171077" cy="154201"/>
          </a:xfrm>
          <a:prstGeom prst="rect">
            <a:avLst/>
          </a:prstGeom>
          <a:solidFill>
            <a:srgbClr val="FF7C80">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301737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楕円 17"/>
          <p:cNvSpPr/>
          <p:nvPr/>
        </p:nvSpPr>
        <p:spPr>
          <a:xfrm>
            <a:off x="172489" y="156810"/>
            <a:ext cx="482234" cy="452296"/>
          </a:xfrm>
          <a:prstGeom prst="ellipse">
            <a:avLst/>
          </a:prstGeom>
          <a:solidFill>
            <a:schemeClr val="accent6"/>
          </a:solidFill>
          <a:ln w="25400">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900" dirty="0" smtClean="0">
              <a:solidFill>
                <a:schemeClr val="tx1"/>
              </a:solidFill>
            </a:endParaRPr>
          </a:p>
          <a:p>
            <a:pPr algn="ctr"/>
            <a:endParaRPr kumimoji="1" lang="ja-JP" altLang="en-US" sz="1400" dirty="0">
              <a:solidFill>
                <a:schemeClr val="tx1">
                  <a:lumMod val="75000"/>
                  <a:lumOff val="25000"/>
                </a:schemeClr>
              </a:solidFill>
            </a:endParaRPr>
          </a:p>
        </p:txBody>
      </p:sp>
      <p:sp>
        <p:nvSpPr>
          <p:cNvPr id="3" name="角丸四角形 2"/>
          <p:cNvSpPr/>
          <p:nvPr/>
        </p:nvSpPr>
        <p:spPr>
          <a:xfrm>
            <a:off x="172489" y="219206"/>
            <a:ext cx="2430685"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chemeClr val="tx1">
                    <a:lumMod val="65000"/>
                    <a:lumOff val="35000"/>
                  </a:schemeClr>
                </a:solidFill>
                <a:latin typeface="メイリオ" panose="020B0604030504040204" pitchFamily="50" charset="-128"/>
                <a:ea typeface="メイリオ" panose="020B0604030504040204" pitchFamily="50" charset="-128"/>
              </a:rPr>
              <a:t>学びの</a:t>
            </a:r>
            <a:r>
              <a:rPr lang="ja-JP" altLang="en-US" sz="2400" b="1" dirty="0">
                <a:solidFill>
                  <a:schemeClr val="tx1">
                    <a:lumMod val="65000"/>
                    <a:lumOff val="35000"/>
                  </a:schemeClr>
                </a:solidFill>
                <a:latin typeface="メイリオ" panose="020B0604030504040204" pitchFamily="50" charset="-128"/>
                <a:ea typeface="メイリオ" panose="020B0604030504040204" pitchFamily="50" charset="-128"/>
              </a:rPr>
              <a:t>振り返</a:t>
            </a:r>
            <a:r>
              <a:rPr lang="ja-JP" altLang="en-US" sz="2400" b="1" dirty="0" smtClean="0">
                <a:solidFill>
                  <a:schemeClr val="tx1">
                    <a:lumMod val="65000"/>
                    <a:lumOff val="35000"/>
                  </a:schemeClr>
                </a:solidFill>
                <a:latin typeface="メイリオ" panose="020B0604030504040204" pitchFamily="50" charset="-128"/>
                <a:ea typeface="メイリオ" panose="020B0604030504040204" pitchFamily="50" charset="-128"/>
              </a:rPr>
              <a:t>り</a:t>
            </a:r>
            <a:endParaRPr kumimoji="1" lang="ja-JP" altLang="en-US" sz="2400"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19" name="角丸四角形 18"/>
          <p:cNvSpPr/>
          <p:nvPr/>
        </p:nvSpPr>
        <p:spPr>
          <a:xfrm>
            <a:off x="2426487" y="219206"/>
            <a:ext cx="2122364"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2400" b="1" dirty="0">
                <a:solidFill>
                  <a:schemeClr val="tx1">
                    <a:lumMod val="65000"/>
                    <a:lumOff val="35000"/>
                  </a:schemeClr>
                </a:solidFill>
                <a:latin typeface="メイリオ" panose="020B0604030504040204" pitchFamily="50" charset="-128"/>
                <a:ea typeface="メイリオ" panose="020B0604030504040204" pitchFamily="50" charset="-128"/>
              </a:rPr>
              <a:t>12</a:t>
            </a:r>
            <a:r>
              <a:rPr lang="ja-JP" altLang="en-US" sz="2400" b="1"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2400" b="1" dirty="0">
                <a:solidFill>
                  <a:schemeClr val="tx1">
                    <a:lumMod val="65000"/>
                    <a:lumOff val="35000"/>
                  </a:schemeClr>
                </a:solidFill>
                <a:latin typeface="メイリオ" panose="020B0604030504040204" pitchFamily="50" charset="-128"/>
                <a:ea typeface="メイリオ" panose="020B0604030504040204" pitchFamily="50" charset="-128"/>
              </a:rPr>
              <a:t>12</a:t>
            </a:r>
            <a:r>
              <a:rPr lang="ja-JP" altLang="en-US" sz="2400" b="1" dirty="0" smtClean="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sz="2400"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20" name="正方形/長方形 19"/>
          <p:cNvSpPr/>
          <p:nvPr/>
        </p:nvSpPr>
        <p:spPr>
          <a:xfrm>
            <a:off x="580446" y="630734"/>
            <a:ext cx="11524735" cy="5272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smtClean="0">
                <a:solidFill>
                  <a:schemeClr val="tx1">
                    <a:lumMod val="75000"/>
                    <a:lumOff val="25000"/>
                  </a:schemeClr>
                </a:solidFill>
                <a:latin typeface="メイリオ" panose="020B0604030504040204" pitchFamily="50" charset="-128"/>
                <a:ea typeface="メイリオ" panose="020B0604030504040204" pitchFamily="50" charset="-128"/>
              </a:rPr>
              <a:t>【</a:t>
            </a:r>
            <a:r>
              <a:rPr lang="ja-JP" altLang="en-US" dirty="0">
                <a:solidFill>
                  <a:schemeClr val="tx1">
                    <a:lumMod val="75000"/>
                    <a:lumOff val="25000"/>
                  </a:schemeClr>
                </a:solidFill>
                <a:latin typeface="メイリオ" panose="020B0604030504040204" pitchFamily="50" charset="-128"/>
                <a:ea typeface="メイリオ" panose="020B0604030504040204" pitchFamily="50" charset="-128"/>
              </a:rPr>
              <a:t>教員</a:t>
            </a:r>
            <a:r>
              <a:rPr lang="en-US" altLang="ja-JP" dirty="0" smtClean="0">
                <a:solidFill>
                  <a:schemeClr val="tx1">
                    <a:lumMod val="75000"/>
                    <a:lumOff val="25000"/>
                  </a:schemeClr>
                </a:solidFill>
                <a:latin typeface="メイリオ" panose="020B0604030504040204" pitchFamily="50" charset="-128"/>
                <a:ea typeface="メイリオ" panose="020B0604030504040204" pitchFamily="50" charset="-128"/>
              </a:rPr>
              <a:t>】</a:t>
            </a:r>
            <a:r>
              <a:rPr lang="ja-JP" altLang="en-US" dirty="0" smtClean="0">
                <a:solidFill>
                  <a:schemeClr val="tx1">
                    <a:lumMod val="75000"/>
                    <a:lumOff val="25000"/>
                  </a:schemeClr>
                </a:solidFill>
                <a:latin typeface="メイリオ" panose="020B0604030504040204" pitchFamily="50" charset="-128"/>
                <a:ea typeface="メイリオ" panose="020B0604030504040204" pitchFamily="50" charset="-128"/>
              </a:rPr>
              <a:t>単元を通して、学んだことや生かしていきたいことを書くことを伝える。</a:t>
            </a:r>
            <a:endParaRPr kumimoji="1" lang="en-US" altLang="ja-JP"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en-US" altLang="ja-JP" dirty="0" smtClean="0">
                <a:solidFill>
                  <a:schemeClr val="tx1">
                    <a:lumMod val="75000"/>
                    <a:lumOff val="25000"/>
                  </a:schemeClr>
                </a:solidFill>
                <a:latin typeface="メイリオ" panose="020B0604030504040204" pitchFamily="50" charset="-128"/>
                <a:ea typeface="メイリオ" panose="020B0604030504040204" pitchFamily="50" charset="-128"/>
              </a:rPr>
              <a:t>【</a:t>
            </a:r>
            <a:r>
              <a:rPr lang="ja-JP" altLang="en-US" dirty="0">
                <a:solidFill>
                  <a:schemeClr val="tx1">
                    <a:lumMod val="75000"/>
                    <a:lumOff val="25000"/>
                  </a:schemeClr>
                </a:solidFill>
                <a:latin typeface="メイリオ" panose="020B0604030504040204" pitchFamily="50" charset="-128"/>
                <a:ea typeface="メイリオ" panose="020B0604030504040204" pitchFamily="50" charset="-128"/>
              </a:rPr>
              <a:t>児童</a:t>
            </a:r>
            <a:r>
              <a:rPr lang="en-US" altLang="ja-JP" dirty="0" smtClean="0">
                <a:solidFill>
                  <a:schemeClr val="tx1">
                    <a:lumMod val="75000"/>
                    <a:lumOff val="25000"/>
                  </a:schemeClr>
                </a:solidFill>
                <a:latin typeface="メイリオ" panose="020B0604030504040204" pitchFamily="50" charset="-128"/>
                <a:ea typeface="メイリオ" panose="020B0604030504040204" pitchFamily="50" charset="-128"/>
              </a:rPr>
              <a:t>】</a:t>
            </a:r>
            <a:r>
              <a:rPr lang="ja-JP" altLang="en-US" dirty="0" smtClean="0">
                <a:solidFill>
                  <a:schemeClr val="tx1">
                    <a:lumMod val="75000"/>
                    <a:lumOff val="25000"/>
                  </a:schemeClr>
                </a:solidFill>
                <a:latin typeface="メイリオ" panose="020B0604030504040204" pitchFamily="50" charset="-128"/>
                <a:ea typeface="メイリオ" panose="020B0604030504040204" pitchFamily="50" charset="-128"/>
              </a:rPr>
              <a:t>各自で立てた学習計画・振り返りを基に、自分の考えを伝えるために学んだことを具体的に書く。</a:t>
            </a:r>
            <a:endParaRPr kumimoji="1" lang="ja-JP" altLang="en-US" dirty="0">
              <a:solidFill>
                <a:schemeClr val="tx1">
                  <a:lumMod val="75000"/>
                  <a:lumOff val="25000"/>
                </a:schemeClr>
              </a:solidFill>
              <a:latin typeface="メイリオ" panose="020B0604030504040204" pitchFamily="50" charset="-128"/>
              <a:ea typeface="メイリオ" panose="020B0604030504040204" pitchFamily="50" charset="-128"/>
            </a:endParaRPr>
          </a:p>
        </p:txBody>
      </p:sp>
      <p:pic>
        <p:nvPicPr>
          <p:cNvPr id="7" name="図 6"/>
          <p:cNvPicPr>
            <a:picLocks noChangeAspect="1"/>
          </p:cNvPicPr>
          <p:nvPr/>
        </p:nvPicPr>
        <p:blipFill rotWithShape="1">
          <a:blip r:embed="rId3">
            <a:extLst>
              <a:ext uri="{28A0092B-C50C-407E-A947-70E740481C1C}">
                <a14:useLocalDpi xmlns:a14="http://schemas.microsoft.com/office/drawing/2010/main" val="0"/>
              </a:ext>
            </a:extLst>
          </a:blip>
          <a:srcRect l="1040" t="846" r="666" b="929"/>
          <a:stretch/>
        </p:blipFill>
        <p:spPr>
          <a:xfrm>
            <a:off x="760492" y="1366323"/>
            <a:ext cx="8295504" cy="4670854"/>
          </a:xfrm>
          <a:prstGeom prst="rect">
            <a:avLst/>
          </a:prstGeom>
        </p:spPr>
      </p:pic>
      <p:sp>
        <p:nvSpPr>
          <p:cNvPr id="15" name="四角形吹き出し 14"/>
          <p:cNvSpPr/>
          <p:nvPr/>
        </p:nvSpPr>
        <p:spPr>
          <a:xfrm>
            <a:off x="9316476" y="3624944"/>
            <a:ext cx="2677815" cy="2570205"/>
          </a:xfrm>
          <a:prstGeom prst="wedgeRectCallout">
            <a:avLst>
              <a:gd name="adj1" fmla="val -74334"/>
              <a:gd name="adj2" fmla="val 1706"/>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200" dirty="0">
                <a:solidFill>
                  <a:schemeClr val="tx1">
                    <a:lumMod val="65000"/>
                    <a:lumOff val="35000"/>
                  </a:schemeClr>
                </a:solidFill>
              </a:rPr>
              <a:t>　</a:t>
            </a:r>
            <a:r>
              <a:rPr lang="ja-JP" altLang="en-US" sz="1050" dirty="0" smtClean="0">
                <a:solidFill>
                  <a:schemeClr val="tx1">
                    <a:lumMod val="65000"/>
                    <a:lumOff val="35000"/>
                  </a:schemeClr>
                </a:solidFill>
                <a:latin typeface="メイリオ" panose="020B0604030504040204" pitchFamily="50" charset="-128"/>
                <a:ea typeface="メイリオ" panose="020B0604030504040204" pitchFamily="50" charset="-128"/>
              </a:rPr>
              <a:t>自分の考えを伝える（説得力のある文章を書く）ために、必要なことは何かを書くことができるようにする。</a:t>
            </a:r>
            <a:endParaRPr lang="en-US" altLang="ja-JP" sz="105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en-US" altLang="ja-JP" sz="105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児童</a:t>
            </a:r>
            <a:r>
              <a:rPr lang="ja-JP" altLang="en-US" sz="1050" dirty="0" smtClean="0">
                <a:solidFill>
                  <a:schemeClr val="tx1">
                    <a:lumMod val="65000"/>
                    <a:lumOff val="35000"/>
                  </a:schemeClr>
                </a:solidFill>
                <a:latin typeface="メイリオ" panose="020B0604030504040204" pitchFamily="50" charset="-128"/>
                <a:ea typeface="メイリオ" panose="020B0604030504040204" pitchFamily="50" charset="-128"/>
              </a:rPr>
              <a:t>の書き方例</a:t>
            </a:r>
            <a:r>
              <a:rPr lang="en-US" altLang="ja-JP" sz="1050" dirty="0" smtClean="0">
                <a:solidFill>
                  <a:schemeClr val="tx1">
                    <a:lumMod val="65000"/>
                    <a:lumOff val="35000"/>
                  </a:schemeClr>
                </a:solidFill>
                <a:latin typeface="メイリオ" panose="020B0604030504040204" pitchFamily="50" charset="-128"/>
                <a:ea typeface="メイリオ" panose="020B0604030504040204" pitchFamily="50" charset="-128"/>
              </a:rPr>
              <a:t>】</a:t>
            </a:r>
          </a:p>
          <a:p>
            <a:r>
              <a:rPr lang="ja-JP" altLang="en-US" sz="1050" dirty="0" smtClean="0">
                <a:solidFill>
                  <a:schemeClr val="tx1">
                    <a:lumMod val="65000"/>
                    <a:lumOff val="35000"/>
                  </a:schemeClr>
                </a:solidFill>
                <a:latin typeface="メイリオ" panose="020B0604030504040204" pitchFamily="50" charset="-128"/>
                <a:ea typeface="メイリオ" panose="020B0604030504040204" pitchFamily="50" charset="-128"/>
              </a:rPr>
              <a:t>・初めと終わりに自分の考えを書く。</a:t>
            </a: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050" dirty="0" smtClean="0">
                <a:solidFill>
                  <a:schemeClr val="tx1">
                    <a:lumMod val="65000"/>
                    <a:lumOff val="35000"/>
                  </a:schemeClr>
                </a:solidFill>
                <a:latin typeface="メイリオ" panose="020B0604030504040204" pitchFamily="50" charset="-128"/>
                <a:ea typeface="メイリオ" panose="020B0604030504040204" pitchFamily="50" charset="-128"/>
              </a:rPr>
              <a:t>　　　　　</a:t>
            </a:r>
            <a:endParaRPr lang="en-US" altLang="ja-JP" sz="105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050" dirty="0" smtClean="0">
                <a:solidFill>
                  <a:schemeClr val="tx1">
                    <a:lumMod val="65000"/>
                    <a:lumOff val="35000"/>
                  </a:schemeClr>
                </a:solidFill>
                <a:latin typeface="メイリオ" panose="020B0604030504040204" pitchFamily="50" charset="-128"/>
                <a:ea typeface="メイリオ" panose="020B0604030504040204" pitchFamily="50" charset="-128"/>
              </a:rPr>
              <a:t>・自分の考えを納得してもらえるため</a:t>
            </a:r>
            <a:endParaRPr lang="en-US" altLang="ja-JP" sz="105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050" dirty="0" smtClean="0">
                <a:solidFill>
                  <a:schemeClr val="tx1">
                    <a:lumMod val="65000"/>
                    <a:lumOff val="35000"/>
                  </a:schemeClr>
                </a:solidFill>
                <a:latin typeface="メイリオ" panose="020B0604030504040204" pitchFamily="50" charset="-128"/>
                <a:ea typeface="メイリオ" panose="020B0604030504040204" pitchFamily="50" charset="-128"/>
              </a:rPr>
              <a:t>に具体的な例を</a:t>
            </a: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書</a:t>
            </a:r>
            <a:r>
              <a:rPr lang="ja-JP" altLang="en-US" sz="1050" dirty="0" smtClean="0">
                <a:solidFill>
                  <a:schemeClr val="tx1">
                    <a:lumMod val="65000"/>
                    <a:lumOff val="35000"/>
                  </a:schemeClr>
                </a:solidFill>
                <a:latin typeface="メイリオ" panose="020B0604030504040204" pitchFamily="50" charset="-128"/>
                <a:ea typeface="メイリオ" panose="020B0604030504040204" pitchFamily="50" charset="-128"/>
              </a:rPr>
              <a:t>く。</a:t>
            </a:r>
            <a:endParaRPr lang="en-US" altLang="ja-JP" sz="105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050" dirty="0" smtClean="0">
                <a:solidFill>
                  <a:schemeClr val="tx1">
                    <a:lumMod val="65000"/>
                    <a:lumOff val="35000"/>
                  </a:schemeClr>
                </a:solidFill>
                <a:latin typeface="メイリオ" panose="020B0604030504040204" pitchFamily="50" charset="-128"/>
                <a:ea typeface="メイリオ" panose="020B0604030504040204" pitchFamily="50" charset="-128"/>
              </a:rPr>
              <a:t>・理由を書く時は、引用文を使って</a:t>
            </a:r>
            <a:endParaRPr lang="en-US" altLang="ja-JP" sz="105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050" dirty="0" smtClean="0">
                <a:solidFill>
                  <a:schemeClr val="tx1">
                    <a:lumMod val="65000"/>
                    <a:lumOff val="35000"/>
                  </a:schemeClr>
                </a:solidFill>
                <a:latin typeface="メイリオ" panose="020B0604030504040204" pitchFamily="50" charset="-128"/>
                <a:ea typeface="メイリオ" panose="020B0604030504040204" pitchFamily="50" charset="-128"/>
              </a:rPr>
              <a:t>説明する。</a:t>
            </a:r>
            <a:endParaRPr lang="en-US" altLang="ja-JP" sz="105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050" dirty="0" smtClean="0">
                <a:solidFill>
                  <a:schemeClr val="tx1">
                    <a:lumMod val="65000"/>
                    <a:lumOff val="35000"/>
                  </a:schemeClr>
                </a:solidFill>
                <a:latin typeface="メイリオ" panose="020B0604030504040204" pitchFamily="50" charset="-128"/>
                <a:ea typeface="メイリオ" panose="020B0604030504040204" pitchFamily="50" charset="-128"/>
              </a:rPr>
              <a:t>・相手や目的を意識した文章を書く。</a:t>
            </a:r>
            <a:endParaRPr lang="en-US" altLang="ja-JP" sz="105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endPar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endParaRPr>
          </a:p>
          <a:p>
            <a:r>
              <a:rPr lang="en-US" altLang="ja-JP" sz="105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050" dirty="0" smtClean="0">
                <a:solidFill>
                  <a:schemeClr val="tx1">
                    <a:lumMod val="65000"/>
                    <a:lumOff val="35000"/>
                  </a:schemeClr>
                </a:solidFill>
                <a:latin typeface="メイリオ" panose="020B0604030504040204" pitchFamily="50" charset="-128"/>
                <a:ea typeface="メイリオ" panose="020B0604030504040204" pitchFamily="50" charset="-128"/>
              </a:rPr>
              <a:t>自分の文章で取り入れてなくても、</a:t>
            </a:r>
            <a:endParaRPr lang="en-US" altLang="ja-JP" sz="105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050" dirty="0" smtClean="0">
                <a:solidFill>
                  <a:schemeClr val="tx1">
                    <a:lumMod val="65000"/>
                    <a:lumOff val="35000"/>
                  </a:schemeClr>
                </a:solidFill>
                <a:latin typeface="メイリオ" panose="020B0604030504040204" pitchFamily="50" charset="-128"/>
                <a:ea typeface="メイリオ" panose="020B0604030504040204" pitchFamily="50" charset="-128"/>
              </a:rPr>
              <a:t>他の児童の文章や全体共有から得た</a:t>
            </a:r>
            <a:endParaRPr lang="en-US" altLang="ja-JP" sz="105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050" dirty="0" smtClean="0">
                <a:solidFill>
                  <a:schemeClr val="tx1">
                    <a:lumMod val="65000"/>
                    <a:lumOff val="35000"/>
                  </a:schemeClr>
                </a:solidFill>
                <a:latin typeface="メイリオ" panose="020B0604030504040204" pitchFamily="50" charset="-128"/>
                <a:ea typeface="メイリオ" panose="020B0604030504040204" pitchFamily="50" charset="-128"/>
              </a:rPr>
              <a:t>ことを書くようにする。</a:t>
            </a:r>
            <a:endParaRPr lang="en-US" altLang="ja-JP" sz="105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endParaRPr kumimoji="1" lang="en-US" altLang="ja-JP" sz="1200" dirty="0" smtClean="0">
              <a:solidFill>
                <a:schemeClr val="tx1">
                  <a:lumMod val="65000"/>
                  <a:lumOff val="35000"/>
                </a:schemeClr>
              </a:solidFill>
            </a:endParaRPr>
          </a:p>
        </p:txBody>
      </p:sp>
      <p:sp>
        <p:nvSpPr>
          <p:cNvPr id="21" name="四角形吹き出し 20"/>
          <p:cNvSpPr/>
          <p:nvPr/>
        </p:nvSpPr>
        <p:spPr>
          <a:xfrm>
            <a:off x="9316477" y="1497836"/>
            <a:ext cx="2677815" cy="2025589"/>
          </a:xfrm>
          <a:prstGeom prst="wedgeRectCallout">
            <a:avLst>
              <a:gd name="adj1" fmla="val -71050"/>
              <a:gd name="adj2" fmla="val -12743"/>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200" dirty="0">
                <a:solidFill>
                  <a:schemeClr val="tx1">
                    <a:lumMod val="65000"/>
                    <a:lumOff val="35000"/>
                  </a:schemeClr>
                </a:solidFill>
              </a:rPr>
              <a:t>　</a:t>
            </a: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自分</a:t>
            </a:r>
            <a:r>
              <a:rPr lang="ja-JP" altLang="en-US" sz="1050" dirty="0" smtClean="0">
                <a:solidFill>
                  <a:schemeClr val="tx1">
                    <a:lumMod val="65000"/>
                    <a:lumOff val="35000"/>
                  </a:schemeClr>
                </a:solidFill>
                <a:latin typeface="メイリオ" panose="020B0604030504040204" pitchFamily="50" charset="-128"/>
                <a:ea typeface="メイリオ" panose="020B0604030504040204" pitchFamily="50" charset="-128"/>
              </a:rPr>
              <a:t>のよいところとは、書こうとしたことが明確になっているか、相手を意識した分かりやすい考え方であるかであることを押さえる。</a:t>
            </a:r>
            <a:endParaRPr lang="en-US" altLang="ja-JP" sz="105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endParaRPr lang="en-US" altLang="ja-JP" sz="105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kumimoji="1"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1" lang="ja-JP" altLang="en-US" sz="1050" dirty="0" smtClean="0">
                <a:solidFill>
                  <a:schemeClr val="tx1">
                    <a:lumMod val="65000"/>
                    <a:lumOff val="35000"/>
                  </a:schemeClr>
                </a:solidFill>
                <a:latin typeface="メイリオ" panose="020B0604030504040204" pitchFamily="50" charset="-128"/>
                <a:ea typeface="メイリオ" panose="020B0604030504040204" pitchFamily="50" charset="-128"/>
              </a:rPr>
              <a:t>その点を踏まえ、どのような点を工夫したかを具体的に書く。</a:t>
            </a:r>
            <a:endParaRPr kumimoji="1" lang="en-US" altLang="ja-JP" sz="105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050" dirty="0" smtClean="0">
                <a:solidFill>
                  <a:schemeClr val="tx1">
                    <a:lumMod val="65000"/>
                    <a:lumOff val="35000"/>
                  </a:schemeClr>
                </a:solidFill>
                <a:latin typeface="メイリオ" panose="020B0604030504040204" pitchFamily="50" charset="-128"/>
                <a:ea typeface="メイリオ" panose="020B0604030504040204" pitchFamily="50" charset="-128"/>
              </a:rPr>
              <a:t>また、他の児童のコメントや文章を</a:t>
            </a:r>
            <a:endParaRPr lang="en-US" altLang="ja-JP" sz="105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050" dirty="0" smtClean="0">
                <a:solidFill>
                  <a:schemeClr val="tx1">
                    <a:lumMod val="65000"/>
                    <a:lumOff val="35000"/>
                  </a:schemeClr>
                </a:solidFill>
                <a:latin typeface="メイリオ" panose="020B0604030504040204" pitchFamily="50" charset="-128"/>
                <a:ea typeface="メイリオ" panose="020B0604030504040204" pitchFamily="50" charset="-128"/>
              </a:rPr>
              <a:t>参考にし、どのようなことを考え、文章を修正していったのかが分かるように</a:t>
            </a:r>
            <a:endParaRPr lang="en-US" altLang="ja-JP" sz="105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050" dirty="0" smtClean="0">
                <a:solidFill>
                  <a:schemeClr val="tx1">
                    <a:lumMod val="65000"/>
                    <a:lumOff val="35000"/>
                  </a:schemeClr>
                </a:solidFill>
                <a:latin typeface="メイリオ" panose="020B0604030504040204" pitchFamily="50" charset="-128"/>
                <a:ea typeface="メイリオ" panose="020B0604030504040204" pitchFamily="50" charset="-128"/>
              </a:rPr>
              <a:t>振り返りを</a:t>
            </a: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書</a:t>
            </a:r>
            <a:r>
              <a:rPr lang="ja-JP" altLang="en-US" sz="1050" dirty="0" smtClean="0">
                <a:solidFill>
                  <a:schemeClr val="tx1">
                    <a:lumMod val="65000"/>
                    <a:lumOff val="35000"/>
                  </a:schemeClr>
                </a:solidFill>
                <a:latin typeface="メイリオ" panose="020B0604030504040204" pitchFamily="50" charset="-128"/>
                <a:ea typeface="メイリオ" panose="020B0604030504040204" pitchFamily="50" charset="-128"/>
              </a:rPr>
              <a:t>くようにすると、児童自身の学びの振り返りにもつながる。</a:t>
            </a:r>
            <a:endParaRPr kumimoji="1" lang="en-US" altLang="ja-JP" sz="1050" dirty="0" smtClean="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22" name="正方形/長方形 21">
            <a:hlinkClick r:id="rId4" action="ppaction://hlinksldjump"/>
          </p:cNvPr>
          <p:cNvSpPr/>
          <p:nvPr/>
        </p:nvSpPr>
        <p:spPr>
          <a:xfrm>
            <a:off x="6767262" y="6335103"/>
            <a:ext cx="2492990" cy="369332"/>
          </a:xfrm>
          <a:prstGeom prst="rect">
            <a:avLst/>
          </a:prstGeom>
        </p:spPr>
        <p:txBody>
          <a:bodyPr wrap="none">
            <a:spAutoFit/>
          </a:bodyPr>
          <a:lstStyle/>
          <a:p>
            <a:r>
              <a:rPr lang="ja-JP" altLang="en-US" dirty="0" smtClean="0">
                <a:solidFill>
                  <a:schemeClr val="tx1">
                    <a:lumMod val="75000"/>
                    <a:lumOff val="25000"/>
                  </a:schemeClr>
                </a:solidFill>
                <a:hlinkClick r:id="rId4" action="ppaction://hlinksldjump"/>
              </a:rPr>
              <a:t>デジタルワークシート</a:t>
            </a:r>
            <a:endParaRPr lang="ja-JP" altLang="en-US" dirty="0">
              <a:solidFill>
                <a:schemeClr val="tx1">
                  <a:lumMod val="75000"/>
                  <a:lumOff val="25000"/>
                </a:schemeClr>
              </a:solidFill>
            </a:endParaRPr>
          </a:p>
        </p:txBody>
      </p:sp>
      <p:pic>
        <p:nvPicPr>
          <p:cNvPr id="23" name="図 22">
            <a:hlinkClick r:id="rId5" action="ppaction://hlinksldjump"/>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6778575" flipH="1">
            <a:off x="6549957" y="6389224"/>
            <a:ext cx="279759" cy="255727"/>
          </a:xfrm>
          <a:prstGeom prst="rect">
            <a:avLst/>
          </a:prstGeom>
        </p:spPr>
      </p:pic>
      <p:sp>
        <p:nvSpPr>
          <p:cNvPr id="25" name="動作設定ボタン: ホーム 24">
            <a:hlinkClick r:id="" action="ppaction://hlinkshowjump?jump=firstslide" highlightClick="1"/>
          </p:cNvPr>
          <p:cNvSpPr/>
          <p:nvPr/>
        </p:nvSpPr>
        <p:spPr>
          <a:xfrm>
            <a:off x="113574" y="6332143"/>
            <a:ext cx="483044" cy="411892"/>
          </a:xfrm>
          <a:prstGeom prst="actionButtonHom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動作設定ボタン: 戻る 25">
            <a:hlinkClick r:id="" action="ppaction://hlinkshowjump?jump=lastslideviewed" highlightClick="1"/>
          </p:cNvPr>
          <p:cNvSpPr/>
          <p:nvPr/>
        </p:nvSpPr>
        <p:spPr>
          <a:xfrm>
            <a:off x="113574" y="5868509"/>
            <a:ext cx="483044" cy="408821"/>
          </a:xfrm>
          <a:prstGeom prst="actionButtonRetur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700805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99FFCC"/>
        </a:solidFill>
        <a:effectLst/>
      </p:bgPr>
    </p:bg>
    <p:spTree>
      <p:nvGrpSpPr>
        <p:cNvPr id="1" name=""/>
        <p:cNvGrpSpPr/>
        <p:nvPr/>
      </p:nvGrpSpPr>
      <p:grpSpPr>
        <a:xfrm>
          <a:off x="0" y="0"/>
          <a:ext cx="0" cy="0"/>
          <a:chOff x="0" y="0"/>
          <a:chExt cx="0" cy="0"/>
        </a:xfrm>
      </p:grpSpPr>
      <p:sp>
        <p:nvSpPr>
          <p:cNvPr id="2" name="正方形/長方形 1"/>
          <p:cNvSpPr/>
          <p:nvPr/>
        </p:nvSpPr>
        <p:spPr>
          <a:xfrm>
            <a:off x="991492" y="2792239"/>
            <a:ext cx="10443886" cy="1323439"/>
          </a:xfrm>
          <a:prstGeom prst="rect">
            <a:avLst/>
          </a:prstGeom>
          <a:noFill/>
        </p:spPr>
        <p:txBody>
          <a:bodyPr wrap="none" lIns="91440" tIns="45720" rIns="91440" bIns="45720">
            <a:spAutoFit/>
          </a:bodyPr>
          <a:lstStyle/>
          <a:p>
            <a:pPr algn="ctr"/>
            <a:r>
              <a:rPr lang="ja-JP" altLang="en-US" sz="8000" b="1" cap="none" spc="0" dirty="0" smtClean="0">
                <a:ln w="12700">
                  <a:solidFill>
                    <a:schemeClr val="bg2">
                      <a:lumMod val="25000"/>
                    </a:schemeClr>
                  </a:solidFill>
                  <a:prstDash val="solid"/>
                </a:ln>
                <a:pattFill prst="pct75">
                  <a:fgClr>
                    <a:schemeClr val="tx1">
                      <a:lumMod val="50000"/>
                      <a:lumOff val="50000"/>
                    </a:schemeClr>
                  </a:fgClr>
                  <a:bgClr>
                    <a:schemeClr val="bg1"/>
                  </a:bgClr>
                </a:pattFill>
                <a:effectLst/>
              </a:rPr>
              <a:t>デジタルワークシート</a:t>
            </a:r>
            <a:endParaRPr lang="ja-JP" altLang="en-US" sz="8000" b="1" cap="none" spc="0" dirty="0">
              <a:ln w="12700">
                <a:solidFill>
                  <a:schemeClr val="bg2">
                    <a:lumMod val="25000"/>
                  </a:schemeClr>
                </a:solidFill>
                <a:prstDash val="solid"/>
              </a:ln>
              <a:pattFill prst="pct75">
                <a:fgClr>
                  <a:schemeClr val="tx1">
                    <a:lumMod val="50000"/>
                    <a:lumOff val="50000"/>
                  </a:schemeClr>
                </a:fgClr>
                <a:bgClr>
                  <a:schemeClr val="bg1"/>
                </a:bgClr>
              </a:pattFill>
              <a:effectLst/>
            </a:endParaRPr>
          </a:p>
        </p:txBody>
      </p:sp>
      <p:pic>
        <p:nvPicPr>
          <p:cNvPr id="3" name="図 2">
            <a:hlinkClick r:id="rId2" action="ppaction://hlinksldjump"/>
          </p:cNvPr>
          <p:cNvPicPr>
            <a:picLocks noChangeAspect="1"/>
          </p:cNvPicPr>
          <p:nvPr/>
        </p:nvPicPr>
        <p:blipFill>
          <a:blip r:embed="rId3" cstate="print">
            <a:grayscl/>
            <a:extLst>
              <a:ext uri="{28A0092B-C50C-407E-A947-70E740481C1C}">
                <a14:useLocalDpi xmlns:a14="http://schemas.microsoft.com/office/drawing/2010/main" val="0"/>
              </a:ext>
            </a:extLst>
          </a:blip>
          <a:stretch>
            <a:fillRect/>
          </a:stretch>
        </p:blipFill>
        <p:spPr>
          <a:xfrm rot="16778575" flipH="1">
            <a:off x="541965" y="332481"/>
            <a:ext cx="1339592" cy="1224518"/>
          </a:xfrm>
          <a:prstGeom prst="rect">
            <a:avLst/>
          </a:prstGeom>
          <a:solidFill>
            <a:schemeClr val="bg1">
              <a:alpha val="0"/>
            </a:schemeClr>
          </a:solidFill>
        </p:spPr>
      </p:pic>
      <p:pic>
        <p:nvPicPr>
          <p:cNvPr id="5" name="図 4">
            <a:hlinkClick r:id="rId2" action="ppaction://hlinksldjump"/>
          </p:cNvPr>
          <p:cNvPicPr>
            <a:picLocks noChangeAspect="1"/>
          </p:cNvPicPr>
          <p:nvPr/>
        </p:nvPicPr>
        <p:blipFill>
          <a:blip r:embed="rId3" cstate="print">
            <a:grayscl/>
            <a:extLst>
              <a:ext uri="{28A0092B-C50C-407E-A947-70E740481C1C}">
                <a14:useLocalDpi xmlns:a14="http://schemas.microsoft.com/office/drawing/2010/main" val="0"/>
              </a:ext>
            </a:extLst>
          </a:blip>
          <a:stretch>
            <a:fillRect/>
          </a:stretch>
        </p:blipFill>
        <p:spPr>
          <a:xfrm rot="16778575" flipH="1">
            <a:off x="10696780" y="5364791"/>
            <a:ext cx="1339592" cy="1224518"/>
          </a:xfrm>
          <a:prstGeom prst="rect">
            <a:avLst/>
          </a:prstGeom>
          <a:solidFill>
            <a:schemeClr val="bg1">
              <a:alpha val="0"/>
            </a:schemeClr>
          </a:solidFill>
        </p:spPr>
      </p:pic>
    </p:spTree>
    <p:extLst>
      <p:ext uri="{BB962C8B-B14F-4D97-AF65-F5344CB8AC3E}">
        <p14:creationId xmlns:p14="http://schemas.microsoft.com/office/powerpoint/2010/main" val="10920470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1351222" y="140043"/>
            <a:ext cx="692497" cy="6647934"/>
          </a:xfrm>
          <a:prstGeom prst="rect">
            <a:avLst/>
          </a:prstGeom>
          <a:solidFill>
            <a:srgbClr val="FFCCFF"/>
          </a:solidFill>
        </p:spPr>
        <p:txBody>
          <a:bodyPr vert="eaVert" wrap="square" rtlCol="0">
            <a:spAutoFit/>
          </a:bodyPr>
          <a:lstStyle/>
          <a:p>
            <a:r>
              <a:rPr lang="ja-JP" altLang="en-US" sz="1100" b="1" dirty="0" smtClean="0"/>
              <a:t>かだい</a:t>
            </a:r>
            <a:endParaRPr lang="en-US" altLang="ja-JP" sz="1100" b="1" dirty="0" smtClean="0"/>
          </a:p>
          <a:p>
            <a:r>
              <a:rPr kumimoji="1" lang="ja-JP" altLang="en-US" sz="1100" b="1" dirty="0"/>
              <a:t>　</a:t>
            </a:r>
            <a:r>
              <a:rPr kumimoji="1" lang="ja-JP" altLang="en-US" sz="1100" b="1" dirty="0" smtClean="0"/>
              <a:t>書こうとしたことが</a:t>
            </a:r>
            <a:r>
              <a:rPr lang="ja-JP" altLang="en-US" sz="1100" b="1" dirty="0" smtClean="0"/>
              <a:t>伝わるようにするには、どのような書き方の工夫をすればよいか考えながら、</a:t>
            </a:r>
            <a:endParaRPr lang="en-US" altLang="ja-JP" sz="1100" b="1" dirty="0" smtClean="0"/>
          </a:p>
          <a:p>
            <a:r>
              <a:rPr lang="ja-JP" altLang="en-US" sz="1100" b="1" dirty="0" smtClean="0"/>
              <a:t>自分の考えを書いて伝えよう。</a:t>
            </a:r>
            <a:endParaRPr kumimoji="1" lang="ja-JP" altLang="en-US" sz="1100" b="1" dirty="0"/>
          </a:p>
        </p:txBody>
      </p:sp>
      <p:sp>
        <p:nvSpPr>
          <p:cNvPr id="5" name="テキスト ボックス 4"/>
          <p:cNvSpPr txBox="1"/>
          <p:nvPr/>
        </p:nvSpPr>
        <p:spPr>
          <a:xfrm>
            <a:off x="10821999" y="140042"/>
            <a:ext cx="430887" cy="6647935"/>
          </a:xfrm>
          <a:prstGeom prst="rect">
            <a:avLst/>
          </a:prstGeom>
          <a:noFill/>
          <a:ln>
            <a:solidFill>
              <a:schemeClr val="tx1"/>
            </a:solidFill>
          </a:ln>
        </p:spPr>
        <p:txBody>
          <a:bodyPr vert="eaVert" wrap="square" rtlCol="0">
            <a:spAutoFit/>
          </a:bodyPr>
          <a:lstStyle/>
          <a:p>
            <a:r>
              <a:rPr kumimoji="1" lang="ja-JP" altLang="en-US" sz="1600" dirty="0" smtClean="0"/>
              <a:t>めあて①　（本人が決める）学習計画を立てよう。</a:t>
            </a:r>
            <a:endParaRPr kumimoji="1" lang="en-US" altLang="ja-JP" sz="1600" dirty="0" smtClean="0"/>
          </a:p>
        </p:txBody>
      </p:sp>
      <p:sp>
        <p:nvSpPr>
          <p:cNvPr id="6" name="テキスト ボックス 5"/>
          <p:cNvSpPr txBox="1"/>
          <p:nvPr/>
        </p:nvSpPr>
        <p:spPr>
          <a:xfrm>
            <a:off x="10341944" y="4283675"/>
            <a:ext cx="430887" cy="2504303"/>
          </a:xfrm>
          <a:prstGeom prst="rect">
            <a:avLst/>
          </a:prstGeom>
          <a:noFill/>
          <a:ln>
            <a:solidFill>
              <a:schemeClr val="tx1"/>
            </a:solidFill>
          </a:ln>
        </p:spPr>
        <p:txBody>
          <a:bodyPr vert="eaVert" wrap="square" rtlCol="0">
            <a:spAutoFit/>
          </a:bodyPr>
          <a:lstStyle/>
          <a:p>
            <a:r>
              <a:rPr lang="ja-JP" altLang="en-US" sz="1600" dirty="0" smtClean="0"/>
              <a:t>名前　</a:t>
            </a:r>
            <a:endParaRPr kumimoji="1" lang="en-US" altLang="ja-JP" sz="1600" dirty="0" smtClean="0"/>
          </a:p>
        </p:txBody>
      </p:sp>
      <p:graphicFrame>
        <p:nvGraphicFramePr>
          <p:cNvPr id="7" name="表 6"/>
          <p:cNvGraphicFramePr>
            <a:graphicFrameLocks noGrp="1"/>
          </p:cNvGraphicFramePr>
          <p:nvPr>
            <p:extLst>
              <p:ext uri="{D42A27DB-BD31-4B8C-83A1-F6EECF244321}">
                <p14:modId xmlns:p14="http://schemas.microsoft.com/office/powerpoint/2010/main" val="222424272"/>
              </p:ext>
            </p:extLst>
          </p:nvPr>
        </p:nvGraphicFramePr>
        <p:xfrm>
          <a:off x="675504" y="222421"/>
          <a:ext cx="9568104" cy="6632874"/>
        </p:xfrm>
        <a:graphic>
          <a:graphicData uri="http://schemas.openxmlformats.org/drawingml/2006/table">
            <a:tbl>
              <a:tblPr firstRow="1" bandRow="1">
                <a:tableStyleId>{5C22544A-7EE6-4342-B048-85BDC9FD1C3A}</a:tableStyleId>
              </a:tblPr>
              <a:tblGrid>
                <a:gridCol w="736008">
                  <a:extLst>
                    <a:ext uri="{9D8B030D-6E8A-4147-A177-3AD203B41FA5}">
                      <a16:colId xmlns:a16="http://schemas.microsoft.com/office/drawing/2014/main" val="2543857183"/>
                    </a:ext>
                  </a:extLst>
                </a:gridCol>
                <a:gridCol w="736008">
                  <a:extLst>
                    <a:ext uri="{9D8B030D-6E8A-4147-A177-3AD203B41FA5}">
                      <a16:colId xmlns:a16="http://schemas.microsoft.com/office/drawing/2014/main" val="2075682975"/>
                    </a:ext>
                  </a:extLst>
                </a:gridCol>
                <a:gridCol w="736008">
                  <a:extLst>
                    <a:ext uri="{9D8B030D-6E8A-4147-A177-3AD203B41FA5}">
                      <a16:colId xmlns:a16="http://schemas.microsoft.com/office/drawing/2014/main" val="1650644843"/>
                    </a:ext>
                  </a:extLst>
                </a:gridCol>
                <a:gridCol w="736008">
                  <a:extLst>
                    <a:ext uri="{9D8B030D-6E8A-4147-A177-3AD203B41FA5}">
                      <a16:colId xmlns:a16="http://schemas.microsoft.com/office/drawing/2014/main" val="2622515429"/>
                    </a:ext>
                  </a:extLst>
                </a:gridCol>
                <a:gridCol w="736008">
                  <a:extLst>
                    <a:ext uri="{9D8B030D-6E8A-4147-A177-3AD203B41FA5}">
                      <a16:colId xmlns:a16="http://schemas.microsoft.com/office/drawing/2014/main" val="340296031"/>
                    </a:ext>
                  </a:extLst>
                </a:gridCol>
                <a:gridCol w="736008">
                  <a:extLst>
                    <a:ext uri="{9D8B030D-6E8A-4147-A177-3AD203B41FA5}">
                      <a16:colId xmlns:a16="http://schemas.microsoft.com/office/drawing/2014/main" val="3074342414"/>
                    </a:ext>
                  </a:extLst>
                </a:gridCol>
                <a:gridCol w="736008">
                  <a:extLst>
                    <a:ext uri="{9D8B030D-6E8A-4147-A177-3AD203B41FA5}">
                      <a16:colId xmlns:a16="http://schemas.microsoft.com/office/drawing/2014/main" val="1133598947"/>
                    </a:ext>
                  </a:extLst>
                </a:gridCol>
                <a:gridCol w="736008">
                  <a:extLst>
                    <a:ext uri="{9D8B030D-6E8A-4147-A177-3AD203B41FA5}">
                      <a16:colId xmlns:a16="http://schemas.microsoft.com/office/drawing/2014/main" val="3199565254"/>
                    </a:ext>
                  </a:extLst>
                </a:gridCol>
                <a:gridCol w="736008">
                  <a:extLst>
                    <a:ext uri="{9D8B030D-6E8A-4147-A177-3AD203B41FA5}">
                      <a16:colId xmlns:a16="http://schemas.microsoft.com/office/drawing/2014/main" val="3346720156"/>
                    </a:ext>
                  </a:extLst>
                </a:gridCol>
                <a:gridCol w="736008">
                  <a:extLst>
                    <a:ext uri="{9D8B030D-6E8A-4147-A177-3AD203B41FA5}">
                      <a16:colId xmlns:a16="http://schemas.microsoft.com/office/drawing/2014/main" val="2565156085"/>
                    </a:ext>
                  </a:extLst>
                </a:gridCol>
                <a:gridCol w="736008">
                  <a:extLst>
                    <a:ext uri="{9D8B030D-6E8A-4147-A177-3AD203B41FA5}">
                      <a16:colId xmlns:a16="http://schemas.microsoft.com/office/drawing/2014/main" val="3256309136"/>
                    </a:ext>
                  </a:extLst>
                </a:gridCol>
                <a:gridCol w="736008">
                  <a:extLst>
                    <a:ext uri="{9D8B030D-6E8A-4147-A177-3AD203B41FA5}">
                      <a16:colId xmlns:a16="http://schemas.microsoft.com/office/drawing/2014/main" val="1615483249"/>
                    </a:ext>
                  </a:extLst>
                </a:gridCol>
                <a:gridCol w="736008">
                  <a:extLst>
                    <a:ext uri="{9D8B030D-6E8A-4147-A177-3AD203B41FA5}">
                      <a16:colId xmlns:a16="http://schemas.microsoft.com/office/drawing/2014/main" val="1313605316"/>
                    </a:ext>
                  </a:extLst>
                </a:gridCol>
              </a:tblGrid>
              <a:tr h="436606">
                <a:tc>
                  <a:txBody>
                    <a:bodyPr/>
                    <a:lstStyle/>
                    <a:p>
                      <a:pPr algn="ctr"/>
                      <a:r>
                        <a:rPr kumimoji="1" lang="ja-JP" altLang="en-US" sz="1600" dirty="0" smtClean="0"/>
                        <a:t>⑫</a:t>
                      </a:r>
                      <a:endParaRPr kumimoji="1" lang="ja-JP" altLang="en-US" sz="1600" dirty="0"/>
                    </a:p>
                  </a:txBody>
                  <a:tcPr/>
                </a:tc>
                <a:tc>
                  <a:txBody>
                    <a:bodyPr/>
                    <a:lstStyle/>
                    <a:p>
                      <a:pPr algn="ctr"/>
                      <a:r>
                        <a:rPr kumimoji="1" lang="ja-JP" altLang="en-US" sz="1600" dirty="0" smtClean="0"/>
                        <a:t>⑪</a:t>
                      </a:r>
                      <a:endParaRPr kumimoji="1" lang="en-US" altLang="ja-JP" sz="1600" dirty="0" smtClean="0"/>
                    </a:p>
                  </a:txBody>
                  <a:tcPr/>
                </a:tc>
                <a:tc>
                  <a:txBody>
                    <a:bodyPr/>
                    <a:lstStyle/>
                    <a:p>
                      <a:pPr algn="ctr"/>
                      <a:r>
                        <a:rPr kumimoji="1" lang="ja-JP" altLang="en-US" sz="1600" dirty="0" smtClean="0"/>
                        <a:t>➉</a:t>
                      </a:r>
                      <a:endParaRPr kumimoji="1" lang="ja-JP" altLang="en-US" sz="1600" dirty="0"/>
                    </a:p>
                  </a:txBody>
                  <a:tcPr/>
                </a:tc>
                <a:tc>
                  <a:txBody>
                    <a:bodyPr/>
                    <a:lstStyle/>
                    <a:p>
                      <a:pPr algn="ctr"/>
                      <a:r>
                        <a:rPr kumimoji="1" lang="ja-JP" altLang="en-US" sz="1600" dirty="0" smtClean="0"/>
                        <a:t>⑨</a:t>
                      </a:r>
                      <a:endParaRPr kumimoji="1" lang="ja-JP" altLang="en-US" sz="1600" dirty="0"/>
                    </a:p>
                  </a:txBody>
                  <a:tcPr/>
                </a:tc>
                <a:tc>
                  <a:txBody>
                    <a:bodyPr/>
                    <a:lstStyle/>
                    <a:p>
                      <a:pPr algn="ctr"/>
                      <a:r>
                        <a:rPr kumimoji="1" lang="ja-JP" altLang="en-US" sz="1600" dirty="0" smtClean="0"/>
                        <a:t>⑧</a:t>
                      </a:r>
                      <a:endParaRPr kumimoji="1" lang="ja-JP" altLang="en-US" sz="1600" dirty="0"/>
                    </a:p>
                  </a:txBody>
                  <a:tcPr/>
                </a:tc>
                <a:tc>
                  <a:txBody>
                    <a:bodyPr/>
                    <a:lstStyle/>
                    <a:p>
                      <a:pPr algn="ctr"/>
                      <a:r>
                        <a:rPr kumimoji="1" lang="ja-JP" altLang="en-US" sz="1600" dirty="0" smtClean="0"/>
                        <a:t>⑦</a:t>
                      </a:r>
                      <a:endParaRPr kumimoji="1" lang="ja-JP" altLang="en-US" sz="1600" dirty="0"/>
                    </a:p>
                  </a:txBody>
                  <a:tcPr/>
                </a:tc>
                <a:tc>
                  <a:txBody>
                    <a:bodyPr/>
                    <a:lstStyle/>
                    <a:p>
                      <a:pPr algn="ctr"/>
                      <a:r>
                        <a:rPr kumimoji="1" lang="ja-JP" altLang="en-US" sz="1600" dirty="0" smtClean="0"/>
                        <a:t>⑥</a:t>
                      </a:r>
                      <a:endParaRPr kumimoji="1" lang="ja-JP" altLang="en-US" sz="1600" dirty="0"/>
                    </a:p>
                  </a:txBody>
                  <a:tcPr/>
                </a:tc>
                <a:tc>
                  <a:txBody>
                    <a:bodyPr/>
                    <a:lstStyle/>
                    <a:p>
                      <a:pPr algn="ctr"/>
                      <a:r>
                        <a:rPr kumimoji="1" lang="ja-JP" altLang="en-US" sz="1600" dirty="0" smtClean="0"/>
                        <a:t>⑤</a:t>
                      </a:r>
                      <a:endParaRPr kumimoji="1" lang="ja-JP" altLang="en-US" sz="1600" dirty="0"/>
                    </a:p>
                  </a:txBody>
                  <a:tcPr/>
                </a:tc>
                <a:tc>
                  <a:txBody>
                    <a:bodyPr/>
                    <a:lstStyle/>
                    <a:p>
                      <a:pPr algn="ctr"/>
                      <a:r>
                        <a:rPr kumimoji="1" lang="ja-JP" altLang="en-US" sz="1600" dirty="0" smtClean="0"/>
                        <a:t>④</a:t>
                      </a:r>
                      <a:endParaRPr kumimoji="1" lang="ja-JP" altLang="en-US" sz="1600" dirty="0"/>
                    </a:p>
                  </a:txBody>
                  <a:tcPr/>
                </a:tc>
                <a:tc>
                  <a:txBody>
                    <a:bodyPr/>
                    <a:lstStyle/>
                    <a:p>
                      <a:pPr algn="ctr"/>
                      <a:r>
                        <a:rPr kumimoji="1" lang="ja-JP" altLang="en-US" sz="1600" dirty="0" smtClean="0"/>
                        <a:t>③</a:t>
                      </a:r>
                      <a:endParaRPr kumimoji="1" lang="ja-JP" altLang="en-US" sz="1600" dirty="0"/>
                    </a:p>
                  </a:txBody>
                  <a:tcPr/>
                </a:tc>
                <a:tc>
                  <a:txBody>
                    <a:bodyPr/>
                    <a:lstStyle/>
                    <a:p>
                      <a:pPr algn="ctr"/>
                      <a:r>
                        <a:rPr kumimoji="1" lang="ja-JP" altLang="en-US" sz="1600" dirty="0" smtClean="0"/>
                        <a:t>②</a:t>
                      </a:r>
                      <a:endParaRPr kumimoji="1" lang="ja-JP" altLang="en-US" sz="1600" dirty="0"/>
                    </a:p>
                  </a:txBody>
                  <a:tcPr/>
                </a:tc>
                <a:tc>
                  <a:txBody>
                    <a:bodyPr/>
                    <a:lstStyle/>
                    <a:p>
                      <a:pPr algn="ctr"/>
                      <a:r>
                        <a:rPr kumimoji="1" lang="ja-JP" altLang="en-US" sz="1600" dirty="0" smtClean="0"/>
                        <a:t>①</a:t>
                      </a:r>
                      <a:endParaRPr kumimoji="1" lang="ja-JP" altLang="en-US" sz="1600" dirty="0"/>
                    </a:p>
                  </a:txBody>
                  <a:tcPr/>
                </a:tc>
                <a:tc>
                  <a:txBody>
                    <a:bodyPr/>
                    <a:lstStyle/>
                    <a:p>
                      <a:pPr algn="ctr"/>
                      <a:r>
                        <a:rPr kumimoji="1" lang="ja-JP" altLang="en-US" sz="1600" dirty="0" smtClean="0"/>
                        <a:t>時</a:t>
                      </a:r>
                      <a:endParaRPr kumimoji="1" lang="ja-JP" altLang="en-US" sz="1600" dirty="0"/>
                    </a:p>
                  </a:txBody>
                  <a:tcPr/>
                </a:tc>
                <a:extLst>
                  <a:ext uri="{0D108BD9-81ED-4DB2-BD59-A6C34878D82A}">
                    <a16:rowId xmlns:a16="http://schemas.microsoft.com/office/drawing/2014/main" val="1020087146"/>
                  </a:ext>
                </a:extLst>
              </a:tr>
              <a:tr h="1613840">
                <a:tc>
                  <a:txBody>
                    <a:bodyPr/>
                    <a:lstStyle/>
                    <a:p>
                      <a:endParaRPr kumimoji="1" lang="ja-JP" altLang="en-US" sz="1400" dirty="0"/>
                    </a:p>
                  </a:txBody>
                  <a:tcPr vert="eaVert" anchor="ctr"/>
                </a:tc>
                <a:tc>
                  <a:txBody>
                    <a:bodyPr/>
                    <a:lstStyle/>
                    <a:p>
                      <a:endParaRPr kumimoji="1" lang="ja-JP" altLang="en-US" sz="1400" dirty="0"/>
                    </a:p>
                  </a:txBody>
                  <a:tcPr vert="eaVert" anchor="ctr"/>
                </a:tc>
                <a:tc>
                  <a:txBody>
                    <a:bodyPr/>
                    <a:lstStyle/>
                    <a:p>
                      <a:r>
                        <a:rPr kumimoji="1" lang="ja-JP" altLang="en-US" sz="1400" dirty="0" smtClean="0"/>
                        <a:t>せい書</a:t>
                      </a:r>
                      <a:r>
                        <a:rPr kumimoji="1" lang="ja-JP" altLang="en-US" sz="1400" dirty="0" smtClean="0"/>
                        <a:t>を読み合い、感想を伝える。</a:t>
                      </a:r>
                      <a:endParaRPr kumimoji="1" lang="en-US" altLang="ja-JP" sz="1400" dirty="0" smtClean="0"/>
                    </a:p>
                  </a:txBody>
                  <a:tcPr vert="eaVert" anchor="ctr"/>
                </a:tc>
                <a:tc>
                  <a:txBody>
                    <a:bodyPr/>
                    <a:lstStyle/>
                    <a:p>
                      <a:endParaRPr kumimoji="1" lang="ja-JP" altLang="en-US" sz="1400" dirty="0"/>
                    </a:p>
                  </a:txBody>
                  <a:tcPr vert="eaVert" anchor="ctr"/>
                </a:tc>
                <a:tc>
                  <a:txBody>
                    <a:bodyPr/>
                    <a:lstStyle/>
                    <a:p>
                      <a:endParaRPr kumimoji="1" lang="ja-JP" altLang="en-US" sz="1400" dirty="0"/>
                    </a:p>
                  </a:txBody>
                  <a:tcPr vert="eaVert" anchor="ctr"/>
                </a:tc>
                <a:tc>
                  <a:txBody>
                    <a:bodyPr/>
                    <a:lstStyle/>
                    <a:p>
                      <a:r>
                        <a:rPr kumimoji="1" lang="ja-JP" altLang="en-US" sz="1400" dirty="0" smtClean="0"/>
                        <a:t>たがいの</a:t>
                      </a:r>
                      <a:r>
                        <a:rPr kumimoji="1" lang="ja-JP" altLang="en-US" sz="1400" dirty="0" smtClean="0"/>
                        <a:t>文章を読み合い、それを</a:t>
                      </a:r>
                      <a:r>
                        <a:rPr kumimoji="1" lang="ja-JP" altLang="en-US" sz="1400" dirty="0" smtClean="0"/>
                        <a:t>生かしてせい書する</a:t>
                      </a:r>
                      <a:r>
                        <a:rPr kumimoji="1" lang="ja-JP" altLang="en-US" sz="1400" dirty="0" smtClean="0"/>
                        <a:t>。</a:t>
                      </a:r>
                      <a:endParaRPr kumimoji="1" lang="ja-JP" altLang="en-US" sz="1400" dirty="0"/>
                    </a:p>
                  </a:txBody>
                  <a:tcPr vert="eaVert" anchor="ctr"/>
                </a:tc>
                <a:tc>
                  <a:txBody>
                    <a:bodyPr/>
                    <a:lstStyle/>
                    <a:p>
                      <a:endParaRPr kumimoji="1" lang="ja-JP" altLang="en-US" sz="1400" dirty="0"/>
                    </a:p>
                  </a:txBody>
                  <a:tcPr vert="eaVert" anchor="ctr"/>
                </a:tc>
                <a:tc>
                  <a:txBody>
                    <a:bodyPr/>
                    <a:lstStyle/>
                    <a:p>
                      <a:r>
                        <a:rPr kumimoji="1" lang="ja-JP" altLang="en-US" sz="1400" dirty="0" smtClean="0"/>
                        <a:t>下書きを書く。</a:t>
                      </a:r>
                      <a:endParaRPr kumimoji="1" lang="ja-JP" altLang="en-US" sz="1400" dirty="0"/>
                    </a:p>
                  </a:txBody>
                  <a:tcPr vert="eaVert" anchor="ctr"/>
                </a:tc>
                <a:tc>
                  <a:txBody>
                    <a:bodyPr/>
                    <a:lstStyle/>
                    <a:p>
                      <a:r>
                        <a:rPr kumimoji="1" lang="ja-JP" altLang="en-US" sz="1400" dirty="0" smtClean="0"/>
                        <a:t>文の組み立てを考える。</a:t>
                      </a:r>
                      <a:endParaRPr kumimoji="1" lang="ja-JP" altLang="en-US" sz="1400" dirty="0"/>
                    </a:p>
                  </a:txBody>
                  <a:tcPr vert="eaVert" anchor="ctr"/>
                </a:tc>
                <a:tc>
                  <a:txBody>
                    <a:bodyPr/>
                    <a:lstStyle/>
                    <a:p>
                      <a:r>
                        <a:rPr kumimoji="1" lang="ja-JP" altLang="en-US" sz="1400" dirty="0" smtClean="0"/>
                        <a:t>伝えたいことを整理する。</a:t>
                      </a:r>
                      <a:endParaRPr kumimoji="1" lang="ja-JP" altLang="en-US" sz="1400" dirty="0"/>
                    </a:p>
                  </a:txBody>
                  <a:tcPr vert="eaVert" anchor="ctr"/>
                </a:tc>
                <a:tc>
                  <a:txBody>
                    <a:bodyPr/>
                    <a:lstStyle/>
                    <a:p>
                      <a:r>
                        <a:rPr kumimoji="1" lang="ja-JP" altLang="en-US" sz="1400" dirty="0" smtClean="0"/>
                        <a:t>テーマを決め、調べる。</a:t>
                      </a:r>
                      <a:endParaRPr kumimoji="1" lang="ja-JP" altLang="en-US" sz="1400" dirty="0"/>
                    </a:p>
                  </a:txBody>
                  <a:tcPr vert="eaVert" anchor="ctr"/>
                </a:tc>
                <a:tc>
                  <a:txBody>
                    <a:bodyPr/>
                    <a:lstStyle/>
                    <a:p>
                      <a:r>
                        <a:rPr kumimoji="1" lang="ja-JP" altLang="en-US" sz="1400" dirty="0" smtClean="0"/>
                        <a:t>学習の計画を立てる。</a:t>
                      </a:r>
                      <a:endParaRPr kumimoji="1" lang="ja-JP" altLang="en-US" sz="1400" dirty="0"/>
                    </a:p>
                  </a:txBody>
                  <a:tcPr vert="eaVert" anchor="ctr"/>
                </a:tc>
                <a:tc>
                  <a:txBody>
                    <a:bodyPr/>
                    <a:lstStyle/>
                    <a:p>
                      <a:pPr algn="ctr"/>
                      <a:r>
                        <a:rPr kumimoji="1" lang="ja-JP" altLang="en-US" sz="1600" dirty="0" smtClean="0"/>
                        <a:t>学習内容</a:t>
                      </a:r>
                      <a:endParaRPr kumimoji="1" lang="ja-JP" altLang="en-US" sz="1600" dirty="0"/>
                    </a:p>
                  </a:txBody>
                  <a:tcPr vert="eaVert" anchor="ctr"/>
                </a:tc>
                <a:extLst>
                  <a:ext uri="{0D108BD9-81ED-4DB2-BD59-A6C34878D82A}">
                    <a16:rowId xmlns:a16="http://schemas.microsoft.com/office/drawing/2014/main" val="2034067989"/>
                  </a:ext>
                </a:extLst>
              </a:tr>
              <a:tr h="2291214">
                <a:tc>
                  <a:txBody>
                    <a:bodyPr/>
                    <a:lstStyle/>
                    <a:p>
                      <a:endParaRPr kumimoji="1" lang="ja-JP" altLang="en-US" sz="1600" dirty="0"/>
                    </a:p>
                  </a:txBody>
                  <a:tcPr vert="eaVert" anchor="ctr"/>
                </a:tc>
                <a:tc>
                  <a:txBody>
                    <a:bodyPr/>
                    <a:lstStyle/>
                    <a:p>
                      <a:endParaRPr kumimoji="1" lang="ja-JP" altLang="en-US" sz="1600" dirty="0"/>
                    </a:p>
                  </a:txBody>
                  <a:tcPr vert="eaVert" anchor="ctr"/>
                </a:tc>
                <a:tc>
                  <a:txBody>
                    <a:bodyPr/>
                    <a:lstStyle/>
                    <a:p>
                      <a:endParaRPr kumimoji="1" lang="en-US" altLang="ja-JP" sz="1600" dirty="0" smtClean="0"/>
                    </a:p>
                  </a:txBody>
                  <a:tcPr vert="eaVert" anchor="ctr"/>
                </a:tc>
                <a:tc>
                  <a:txBody>
                    <a:bodyPr/>
                    <a:lstStyle/>
                    <a:p>
                      <a:endParaRPr kumimoji="1" lang="ja-JP" altLang="en-US" sz="1600" dirty="0"/>
                    </a:p>
                  </a:txBody>
                  <a:tcPr vert="eaVert" anchor="ctr"/>
                </a:tc>
                <a:tc>
                  <a:txBody>
                    <a:bodyPr/>
                    <a:lstStyle/>
                    <a:p>
                      <a:endParaRPr kumimoji="1" lang="ja-JP" altLang="en-US" sz="1600" dirty="0"/>
                    </a:p>
                  </a:txBody>
                  <a:tcPr vert="eaVert" anchor="ctr"/>
                </a:tc>
                <a:tc>
                  <a:txBody>
                    <a:bodyPr/>
                    <a:lstStyle/>
                    <a:p>
                      <a:endParaRPr kumimoji="1" lang="en-US" altLang="ja-JP" sz="1600" dirty="0" smtClean="0"/>
                    </a:p>
                  </a:txBody>
                  <a:tcPr vert="eaVert" anchor="ctr"/>
                </a:tc>
                <a:tc>
                  <a:txBody>
                    <a:bodyPr/>
                    <a:lstStyle/>
                    <a:p>
                      <a:endParaRPr kumimoji="1" lang="ja-JP" altLang="en-US" sz="1600" dirty="0"/>
                    </a:p>
                  </a:txBody>
                  <a:tcPr vert="eaVert" anchor="ctr"/>
                </a:tc>
                <a:tc>
                  <a:txBody>
                    <a:bodyPr/>
                    <a:lstStyle/>
                    <a:p>
                      <a:endParaRPr kumimoji="1" lang="ja-JP" altLang="en-US" sz="1600" dirty="0"/>
                    </a:p>
                  </a:txBody>
                  <a:tcPr vert="eaVert" anchor="ctr"/>
                </a:tc>
                <a:tc>
                  <a:txBody>
                    <a:bodyPr/>
                    <a:lstStyle/>
                    <a:p>
                      <a:endParaRPr kumimoji="1" lang="en-US" altLang="ja-JP" sz="1600" dirty="0" smtClean="0"/>
                    </a:p>
                  </a:txBody>
                  <a:tcPr vert="eaVert" anchor="ctr"/>
                </a:tc>
                <a:tc>
                  <a:txBody>
                    <a:bodyPr/>
                    <a:lstStyle/>
                    <a:p>
                      <a:endParaRPr kumimoji="1" lang="ja-JP" altLang="en-US" sz="1600" dirty="0"/>
                    </a:p>
                  </a:txBody>
                  <a:tcPr vert="eaVert" anchor="ctr"/>
                </a:tc>
                <a:tc>
                  <a:txBody>
                    <a:bodyPr/>
                    <a:lstStyle/>
                    <a:p>
                      <a:endParaRPr kumimoji="1" lang="ja-JP" altLang="en-US" sz="1600" dirty="0"/>
                    </a:p>
                  </a:txBody>
                  <a:tcPr vert="eaVert" anchor="ctr"/>
                </a:tc>
                <a:tc>
                  <a:txBody>
                    <a:bodyPr/>
                    <a:lstStyle/>
                    <a:p>
                      <a:endParaRPr kumimoji="1" lang="ja-JP" altLang="en-US" sz="1600" dirty="0"/>
                    </a:p>
                  </a:txBody>
                  <a:tcPr vert="eaVert" anchor="ctr"/>
                </a:tc>
                <a:tc>
                  <a:txBody>
                    <a:bodyPr/>
                    <a:lstStyle/>
                    <a:p>
                      <a:pPr algn="ctr"/>
                      <a:r>
                        <a:rPr kumimoji="1" lang="ja-JP" altLang="en-US" sz="1600" dirty="0" smtClean="0"/>
                        <a:t>自分の計画</a:t>
                      </a:r>
                      <a:endParaRPr kumimoji="1" lang="ja-JP" altLang="en-US" sz="1600" dirty="0"/>
                    </a:p>
                  </a:txBody>
                  <a:tcPr vert="eaVert" anchor="ctr"/>
                </a:tc>
                <a:extLst>
                  <a:ext uri="{0D108BD9-81ED-4DB2-BD59-A6C34878D82A}">
                    <a16:rowId xmlns:a16="http://schemas.microsoft.com/office/drawing/2014/main" val="1252970019"/>
                  </a:ext>
                </a:extLst>
              </a:tr>
              <a:tr h="2291214">
                <a:tc>
                  <a:txBody>
                    <a:bodyPr/>
                    <a:lstStyle/>
                    <a:p>
                      <a:endParaRPr kumimoji="1" lang="ja-JP" altLang="en-US" sz="1600" dirty="0"/>
                    </a:p>
                  </a:txBody>
                  <a:tcPr vert="eaVert" anchor="ctr"/>
                </a:tc>
                <a:tc>
                  <a:txBody>
                    <a:bodyPr/>
                    <a:lstStyle/>
                    <a:p>
                      <a:endParaRPr kumimoji="1" lang="ja-JP" altLang="en-US" sz="1600" dirty="0"/>
                    </a:p>
                  </a:txBody>
                  <a:tcPr vert="eaVert" anchor="ctr"/>
                </a:tc>
                <a:tc>
                  <a:txBody>
                    <a:bodyPr/>
                    <a:lstStyle/>
                    <a:p>
                      <a:endParaRPr kumimoji="1" lang="ja-JP" altLang="en-US" sz="1600" dirty="0"/>
                    </a:p>
                  </a:txBody>
                  <a:tcPr vert="eaVert" anchor="ctr"/>
                </a:tc>
                <a:tc>
                  <a:txBody>
                    <a:bodyPr/>
                    <a:lstStyle/>
                    <a:p>
                      <a:endParaRPr kumimoji="1" lang="ja-JP" altLang="en-US" sz="1600" dirty="0"/>
                    </a:p>
                  </a:txBody>
                  <a:tcPr vert="eaVert" anchor="ctr"/>
                </a:tc>
                <a:tc>
                  <a:txBody>
                    <a:bodyPr/>
                    <a:lstStyle/>
                    <a:p>
                      <a:endParaRPr kumimoji="1" lang="ja-JP" altLang="en-US" sz="1600" dirty="0"/>
                    </a:p>
                  </a:txBody>
                  <a:tcPr vert="eaVert" anchor="ctr"/>
                </a:tc>
                <a:tc>
                  <a:txBody>
                    <a:bodyPr/>
                    <a:lstStyle/>
                    <a:p>
                      <a:endParaRPr kumimoji="1" lang="ja-JP" altLang="en-US" sz="1600" dirty="0"/>
                    </a:p>
                  </a:txBody>
                  <a:tcPr vert="eaVert" anchor="ctr"/>
                </a:tc>
                <a:tc>
                  <a:txBody>
                    <a:bodyPr/>
                    <a:lstStyle/>
                    <a:p>
                      <a:endParaRPr kumimoji="1" lang="ja-JP" altLang="en-US" sz="1600" dirty="0"/>
                    </a:p>
                  </a:txBody>
                  <a:tcPr vert="eaVert" anchor="ctr"/>
                </a:tc>
                <a:tc>
                  <a:txBody>
                    <a:bodyPr/>
                    <a:lstStyle/>
                    <a:p>
                      <a:endParaRPr kumimoji="1" lang="ja-JP" altLang="en-US" sz="1600" dirty="0"/>
                    </a:p>
                  </a:txBody>
                  <a:tcPr vert="eaVert" anchor="ctr"/>
                </a:tc>
                <a:tc>
                  <a:txBody>
                    <a:bodyPr/>
                    <a:lstStyle/>
                    <a:p>
                      <a:endParaRPr kumimoji="1" lang="ja-JP" altLang="en-US" sz="1600" dirty="0"/>
                    </a:p>
                  </a:txBody>
                  <a:tcPr vert="eaVert" anchor="ctr"/>
                </a:tc>
                <a:tc>
                  <a:txBody>
                    <a:bodyPr/>
                    <a:lstStyle/>
                    <a:p>
                      <a:endParaRPr kumimoji="1" lang="ja-JP" altLang="en-US" sz="1600" dirty="0"/>
                    </a:p>
                  </a:txBody>
                  <a:tcPr vert="eaVert" anchor="ctr"/>
                </a:tc>
                <a:tc>
                  <a:txBody>
                    <a:bodyPr/>
                    <a:lstStyle/>
                    <a:p>
                      <a:endParaRPr kumimoji="1" lang="ja-JP" altLang="en-US" sz="1600" dirty="0"/>
                    </a:p>
                  </a:txBody>
                  <a:tcPr vert="eaVert" anchor="ctr"/>
                </a:tc>
                <a:tc>
                  <a:txBody>
                    <a:bodyPr/>
                    <a:lstStyle/>
                    <a:p>
                      <a:endParaRPr kumimoji="1" lang="ja-JP" altLang="en-US" sz="1600" dirty="0"/>
                    </a:p>
                  </a:txBody>
                  <a:tcPr vert="eaVert" anchor="ctr"/>
                </a:tc>
                <a:tc>
                  <a:txBody>
                    <a:bodyPr/>
                    <a:lstStyle/>
                    <a:p>
                      <a:pPr algn="ctr"/>
                      <a:r>
                        <a:rPr kumimoji="1" lang="ja-JP" altLang="en-US" sz="1600" dirty="0" smtClean="0"/>
                        <a:t>ふりかえり</a:t>
                      </a:r>
                      <a:endParaRPr kumimoji="1" lang="ja-JP" altLang="en-US" sz="1600" dirty="0"/>
                    </a:p>
                  </a:txBody>
                  <a:tcPr vert="eaVert" anchor="ctr"/>
                </a:tc>
                <a:extLst>
                  <a:ext uri="{0D108BD9-81ED-4DB2-BD59-A6C34878D82A}">
                    <a16:rowId xmlns:a16="http://schemas.microsoft.com/office/drawing/2014/main" val="3486518371"/>
                  </a:ext>
                </a:extLst>
              </a:tr>
            </a:tbl>
          </a:graphicData>
        </a:graphic>
      </p:graphicFrame>
      <p:sp>
        <p:nvSpPr>
          <p:cNvPr id="3" name="正方形/長方形 2"/>
          <p:cNvSpPr/>
          <p:nvPr/>
        </p:nvSpPr>
        <p:spPr>
          <a:xfrm>
            <a:off x="4357816" y="659027"/>
            <a:ext cx="741406" cy="6198973"/>
          </a:xfrm>
          <a:prstGeom prst="rect">
            <a:avLst/>
          </a:prstGeom>
          <a:noFill/>
          <a:ln w="28575">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2145957" y="659027"/>
            <a:ext cx="741406" cy="6198973"/>
          </a:xfrm>
          <a:prstGeom prst="rect">
            <a:avLst/>
          </a:prstGeom>
          <a:noFill/>
          <a:ln w="28575">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動作設定ボタン: ホーム 8">
            <a:hlinkClick r:id="" action="ppaction://hlinkshowjump?jump=firstslide" highlightClick="1"/>
          </p:cNvPr>
          <p:cNvSpPr/>
          <p:nvPr/>
        </p:nvSpPr>
        <p:spPr>
          <a:xfrm>
            <a:off x="94124" y="6292841"/>
            <a:ext cx="483044" cy="411892"/>
          </a:xfrm>
          <a:prstGeom prst="actionButtonHom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動作設定ボタン: 戻る 11">
            <a:hlinkClick r:id="" action="ppaction://hlinkshowjump?jump=lastslideviewed" highlightClick="1"/>
          </p:cNvPr>
          <p:cNvSpPr/>
          <p:nvPr/>
        </p:nvSpPr>
        <p:spPr>
          <a:xfrm>
            <a:off x="94124" y="5790333"/>
            <a:ext cx="483044" cy="408821"/>
          </a:xfrm>
          <a:prstGeom prst="actionButtonRetur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6569675" y="659027"/>
            <a:ext cx="741406" cy="6198973"/>
          </a:xfrm>
          <a:prstGeom prst="rect">
            <a:avLst/>
          </a:prstGeom>
          <a:noFill/>
          <a:ln w="28575">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4357816" y="659027"/>
            <a:ext cx="741406" cy="6198973"/>
          </a:xfrm>
          <a:prstGeom prst="rect">
            <a:avLst/>
          </a:prstGeom>
          <a:noFill/>
          <a:ln w="28575">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294061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1351222" y="140043"/>
            <a:ext cx="692497" cy="6647934"/>
          </a:xfrm>
          <a:prstGeom prst="rect">
            <a:avLst/>
          </a:prstGeom>
          <a:solidFill>
            <a:srgbClr val="FFCCFF"/>
          </a:solidFill>
        </p:spPr>
        <p:txBody>
          <a:bodyPr vert="eaVert" wrap="square" rtlCol="0">
            <a:spAutoFit/>
          </a:bodyPr>
          <a:lstStyle/>
          <a:p>
            <a:r>
              <a:rPr lang="ja-JP" altLang="en-US" sz="1100" b="1" dirty="0" smtClean="0"/>
              <a:t>かだい</a:t>
            </a:r>
            <a:endParaRPr lang="en-US" altLang="ja-JP" sz="1100" b="1" dirty="0" smtClean="0"/>
          </a:p>
          <a:p>
            <a:r>
              <a:rPr kumimoji="1" lang="ja-JP" altLang="en-US" sz="1100" b="1" dirty="0"/>
              <a:t>　</a:t>
            </a:r>
            <a:r>
              <a:rPr kumimoji="1" lang="ja-JP" altLang="en-US" sz="1100" b="1" dirty="0" smtClean="0"/>
              <a:t>書こうとしたことが</a:t>
            </a:r>
            <a:r>
              <a:rPr lang="ja-JP" altLang="en-US" sz="1100" b="1" dirty="0" smtClean="0"/>
              <a:t>伝わるようにするには、どのような書き方の工夫をすればよいか考えながら、</a:t>
            </a:r>
            <a:endParaRPr lang="en-US" altLang="ja-JP" sz="1100" b="1" dirty="0" smtClean="0"/>
          </a:p>
          <a:p>
            <a:r>
              <a:rPr lang="ja-JP" altLang="en-US" sz="1100" b="1" dirty="0" smtClean="0"/>
              <a:t>自分の考えを書いて伝えよう。</a:t>
            </a:r>
            <a:endParaRPr kumimoji="1" lang="ja-JP" altLang="en-US" sz="1100" b="1" dirty="0"/>
          </a:p>
        </p:txBody>
      </p:sp>
      <p:sp>
        <p:nvSpPr>
          <p:cNvPr id="5" name="テキスト ボックス 4"/>
          <p:cNvSpPr txBox="1"/>
          <p:nvPr/>
        </p:nvSpPr>
        <p:spPr>
          <a:xfrm>
            <a:off x="10821999" y="140042"/>
            <a:ext cx="430887" cy="6647935"/>
          </a:xfrm>
          <a:prstGeom prst="rect">
            <a:avLst/>
          </a:prstGeom>
          <a:noFill/>
          <a:ln>
            <a:solidFill>
              <a:schemeClr val="tx1"/>
            </a:solidFill>
          </a:ln>
        </p:spPr>
        <p:txBody>
          <a:bodyPr vert="eaVert" wrap="square" rtlCol="0">
            <a:spAutoFit/>
          </a:bodyPr>
          <a:lstStyle/>
          <a:p>
            <a:r>
              <a:rPr kumimoji="1" lang="ja-JP" altLang="en-US" sz="1600" dirty="0" smtClean="0"/>
              <a:t>めあて②　（本人が決める）例　具体的なテーマを決めよう。</a:t>
            </a:r>
            <a:endParaRPr kumimoji="1" lang="en-US" altLang="ja-JP" sz="1600" dirty="0" smtClean="0"/>
          </a:p>
        </p:txBody>
      </p:sp>
      <p:sp>
        <p:nvSpPr>
          <p:cNvPr id="6" name="テキスト ボックス 5"/>
          <p:cNvSpPr txBox="1"/>
          <p:nvPr/>
        </p:nvSpPr>
        <p:spPr>
          <a:xfrm>
            <a:off x="10341944" y="4283675"/>
            <a:ext cx="430887" cy="2504303"/>
          </a:xfrm>
          <a:prstGeom prst="rect">
            <a:avLst/>
          </a:prstGeom>
          <a:noFill/>
          <a:ln>
            <a:solidFill>
              <a:schemeClr val="tx1"/>
            </a:solidFill>
          </a:ln>
        </p:spPr>
        <p:txBody>
          <a:bodyPr vert="eaVert" wrap="square" rtlCol="0">
            <a:spAutoFit/>
          </a:bodyPr>
          <a:lstStyle/>
          <a:p>
            <a:r>
              <a:rPr lang="ja-JP" altLang="en-US" sz="1600" dirty="0" smtClean="0"/>
              <a:t>名前　</a:t>
            </a:r>
            <a:endParaRPr kumimoji="1" lang="en-US" altLang="ja-JP" sz="1600" dirty="0" smtClean="0"/>
          </a:p>
        </p:txBody>
      </p:sp>
      <p:graphicFrame>
        <p:nvGraphicFramePr>
          <p:cNvPr id="7" name="表 6"/>
          <p:cNvGraphicFramePr>
            <a:graphicFrameLocks noGrp="1"/>
          </p:cNvGraphicFramePr>
          <p:nvPr>
            <p:extLst>
              <p:ext uri="{D42A27DB-BD31-4B8C-83A1-F6EECF244321}">
                <p14:modId xmlns:p14="http://schemas.microsoft.com/office/powerpoint/2010/main" val="4283298047"/>
              </p:ext>
            </p:extLst>
          </p:nvPr>
        </p:nvGraphicFramePr>
        <p:xfrm>
          <a:off x="2694557" y="185349"/>
          <a:ext cx="4588410" cy="6602627"/>
        </p:xfrm>
        <a:graphic>
          <a:graphicData uri="http://schemas.openxmlformats.org/drawingml/2006/table">
            <a:tbl>
              <a:tblPr firstRow="1" bandRow="1">
                <a:tableStyleId>{5C22544A-7EE6-4342-B048-85BDC9FD1C3A}</a:tableStyleId>
              </a:tblPr>
              <a:tblGrid>
                <a:gridCol w="764735">
                  <a:extLst>
                    <a:ext uri="{9D8B030D-6E8A-4147-A177-3AD203B41FA5}">
                      <a16:colId xmlns:a16="http://schemas.microsoft.com/office/drawing/2014/main" val="3199565254"/>
                    </a:ext>
                  </a:extLst>
                </a:gridCol>
                <a:gridCol w="764735">
                  <a:extLst>
                    <a:ext uri="{9D8B030D-6E8A-4147-A177-3AD203B41FA5}">
                      <a16:colId xmlns:a16="http://schemas.microsoft.com/office/drawing/2014/main" val="3346720156"/>
                    </a:ext>
                  </a:extLst>
                </a:gridCol>
                <a:gridCol w="764735">
                  <a:extLst>
                    <a:ext uri="{9D8B030D-6E8A-4147-A177-3AD203B41FA5}">
                      <a16:colId xmlns:a16="http://schemas.microsoft.com/office/drawing/2014/main" val="2565156085"/>
                    </a:ext>
                  </a:extLst>
                </a:gridCol>
                <a:gridCol w="764735">
                  <a:extLst>
                    <a:ext uri="{9D8B030D-6E8A-4147-A177-3AD203B41FA5}">
                      <a16:colId xmlns:a16="http://schemas.microsoft.com/office/drawing/2014/main" val="3256309136"/>
                    </a:ext>
                  </a:extLst>
                </a:gridCol>
                <a:gridCol w="764735">
                  <a:extLst>
                    <a:ext uri="{9D8B030D-6E8A-4147-A177-3AD203B41FA5}">
                      <a16:colId xmlns:a16="http://schemas.microsoft.com/office/drawing/2014/main" val="1615483249"/>
                    </a:ext>
                  </a:extLst>
                </a:gridCol>
                <a:gridCol w="764735">
                  <a:extLst>
                    <a:ext uri="{9D8B030D-6E8A-4147-A177-3AD203B41FA5}">
                      <a16:colId xmlns:a16="http://schemas.microsoft.com/office/drawing/2014/main" val="1313605316"/>
                    </a:ext>
                  </a:extLst>
                </a:gridCol>
              </a:tblGrid>
              <a:tr h="6602627">
                <a:tc>
                  <a:txBody>
                    <a:bodyPr/>
                    <a:lstStyle/>
                    <a:p>
                      <a:r>
                        <a:rPr kumimoji="1" lang="ja-JP" altLang="en-US" sz="2400" dirty="0" smtClean="0">
                          <a:solidFill>
                            <a:schemeClr val="tx1"/>
                          </a:solidFill>
                        </a:rPr>
                        <a:t>　</a:t>
                      </a:r>
                      <a:endParaRPr kumimoji="1" lang="ja-JP" altLang="en-US" sz="2400" dirty="0">
                        <a:solidFill>
                          <a:schemeClr val="tx1"/>
                        </a:solidFill>
                      </a:endParaRPr>
                    </a:p>
                  </a:txBody>
                  <a:tcPr vert="eaVert" anchor="ctr">
                    <a:solidFill>
                      <a:schemeClr val="accent1">
                        <a:lumMod val="20000"/>
                        <a:lumOff val="80000"/>
                      </a:schemeClr>
                    </a:solidFill>
                  </a:tcPr>
                </a:tc>
                <a:tc>
                  <a:txBody>
                    <a:bodyPr/>
                    <a:lstStyle/>
                    <a:p>
                      <a:r>
                        <a:rPr kumimoji="1" lang="ja-JP" altLang="en-US" sz="2800" dirty="0" smtClean="0"/>
                        <a:t>調べる方法</a:t>
                      </a:r>
                      <a:endParaRPr kumimoji="1" lang="ja-JP" altLang="en-US" sz="2800" dirty="0"/>
                    </a:p>
                  </a:txBody>
                  <a:tcPr vert="eaVert" anchor="ctr"/>
                </a:tc>
                <a:tc>
                  <a:txBody>
                    <a:bodyPr/>
                    <a:lstStyle/>
                    <a:p>
                      <a:r>
                        <a:rPr kumimoji="1" lang="ja-JP" altLang="en-US" sz="2800" dirty="0" smtClean="0">
                          <a:solidFill>
                            <a:schemeClr val="tx1"/>
                          </a:solidFill>
                        </a:rPr>
                        <a:t>　</a:t>
                      </a:r>
                      <a:endParaRPr kumimoji="1" lang="ja-JP" altLang="en-US" sz="2800" dirty="0">
                        <a:solidFill>
                          <a:schemeClr val="tx1"/>
                        </a:solidFill>
                      </a:endParaRPr>
                    </a:p>
                  </a:txBody>
                  <a:tcPr vert="eaVert" anchor="ctr">
                    <a:solidFill>
                      <a:schemeClr val="accent1">
                        <a:lumMod val="20000"/>
                        <a:lumOff val="80000"/>
                      </a:schemeClr>
                    </a:solidFill>
                  </a:tcPr>
                </a:tc>
                <a:tc>
                  <a:txBody>
                    <a:bodyPr/>
                    <a:lstStyle/>
                    <a:p>
                      <a:r>
                        <a:rPr kumimoji="1" lang="ja-JP" altLang="en-US" sz="2800" dirty="0" smtClean="0"/>
                        <a:t>調べるテーマ</a:t>
                      </a:r>
                      <a:endParaRPr kumimoji="1" lang="ja-JP" altLang="en-US" sz="2800" dirty="0"/>
                    </a:p>
                  </a:txBody>
                  <a:tcPr vert="eaVert" anchor="ctr"/>
                </a:tc>
                <a:tc>
                  <a:txBody>
                    <a:bodyPr/>
                    <a:lstStyle/>
                    <a:p>
                      <a:r>
                        <a:rPr kumimoji="1" lang="ja-JP" altLang="en-US" sz="2400" dirty="0" smtClean="0">
                          <a:solidFill>
                            <a:schemeClr val="tx1"/>
                          </a:solidFill>
                        </a:rPr>
                        <a:t>　　</a:t>
                      </a:r>
                      <a:endParaRPr kumimoji="1" lang="ja-JP" altLang="en-US" sz="2400" dirty="0">
                        <a:solidFill>
                          <a:schemeClr val="tx1"/>
                        </a:solidFill>
                      </a:endParaRPr>
                    </a:p>
                  </a:txBody>
                  <a:tcPr vert="eaVert" anchor="ctr">
                    <a:solidFill>
                      <a:schemeClr val="accent1">
                        <a:lumMod val="20000"/>
                        <a:lumOff val="80000"/>
                      </a:schemeClr>
                    </a:solidFill>
                  </a:tcPr>
                </a:tc>
                <a:tc>
                  <a:txBody>
                    <a:bodyPr/>
                    <a:lstStyle/>
                    <a:p>
                      <a:pPr algn="l"/>
                      <a:r>
                        <a:rPr kumimoji="1" lang="ja-JP" altLang="en-US" sz="2800" dirty="0" smtClean="0"/>
                        <a:t>大きなテーマ</a:t>
                      </a:r>
                      <a:endParaRPr kumimoji="1" lang="ja-JP" altLang="en-US" sz="2800" dirty="0"/>
                    </a:p>
                  </a:txBody>
                  <a:tcPr vert="eaVert" anchor="ctr"/>
                </a:tc>
                <a:extLst>
                  <a:ext uri="{0D108BD9-81ED-4DB2-BD59-A6C34878D82A}">
                    <a16:rowId xmlns:a16="http://schemas.microsoft.com/office/drawing/2014/main" val="2034067989"/>
                  </a:ext>
                </a:extLst>
              </a:tr>
            </a:tbl>
          </a:graphicData>
        </a:graphic>
      </p:graphicFrame>
      <p:pic>
        <p:nvPicPr>
          <p:cNvPr id="3" name="図 2"/>
          <p:cNvPicPr>
            <a:picLocks noChangeAspect="1"/>
          </p:cNvPicPr>
          <p:nvPr/>
        </p:nvPicPr>
        <p:blipFill>
          <a:blip r:embed="rId2"/>
          <a:stretch>
            <a:fillRect/>
          </a:stretch>
        </p:blipFill>
        <p:spPr>
          <a:xfrm>
            <a:off x="7694178" y="185349"/>
            <a:ext cx="3054361" cy="2200847"/>
          </a:xfrm>
          <a:prstGeom prst="rect">
            <a:avLst/>
          </a:prstGeom>
        </p:spPr>
      </p:pic>
      <p:sp>
        <p:nvSpPr>
          <p:cNvPr id="11" name="動作設定ボタン: ホーム 10">
            <a:hlinkClick r:id="" action="ppaction://hlinkshowjump?jump=firstslide" highlightClick="1"/>
          </p:cNvPr>
          <p:cNvSpPr/>
          <p:nvPr/>
        </p:nvSpPr>
        <p:spPr>
          <a:xfrm>
            <a:off x="97113" y="6359609"/>
            <a:ext cx="483044" cy="411892"/>
          </a:xfrm>
          <a:prstGeom prst="actionButtonHom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動作設定ボタン: 戻る 11">
            <a:hlinkClick r:id="" action="ppaction://hlinkshowjump?jump=lastslideviewed" highlightClick="1"/>
          </p:cNvPr>
          <p:cNvSpPr/>
          <p:nvPr/>
        </p:nvSpPr>
        <p:spPr>
          <a:xfrm>
            <a:off x="97113" y="5864474"/>
            <a:ext cx="483044" cy="408821"/>
          </a:xfrm>
          <a:prstGeom prst="actionButtonRetur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320673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1351222" y="140043"/>
            <a:ext cx="692497" cy="6647934"/>
          </a:xfrm>
          <a:prstGeom prst="rect">
            <a:avLst/>
          </a:prstGeom>
          <a:solidFill>
            <a:srgbClr val="FFCCFF"/>
          </a:solidFill>
        </p:spPr>
        <p:txBody>
          <a:bodyPr vert="eaVert" wrap="square" rtlCol="0">
            <a:spAutoFit/>
          </a:bodyPr>
          <a:lstStyle/>
          <a:p>
            <a:r>
              <a:rPr lang="ja-JP" altLang="en-US" sz="1100" b="1" dirty="0" smtClean="0"/>
              <a:t>かだい</a:t>
            </a:r>
            <a:endParaRPr lang="en-US" altLang="ja-JP" sz="1100" b="1" dirty="0" smtClean="0"/>
          </a:p>
          <a:p>
            <a:r>
              <a:rPr kumimoji="1" lang="ja-JP" altLang="en-US" sz="1100" b="1" dirty="0"/>
              <a:t>　</a:t>
            </a:r>
            <a:r>
              <a:rPr kumimoji="1" lang="ja-JP" altLang="en-US" sz="1100" b="1" dirty="0" smtClean="0"/>
              <a:t>書こうとしたことが</a:t>
            </a:r>
            <a:r>
              <a:rPr lang="ja-JP" altLang="en-US" sz="1100" b="1" dirty="0" smtClean="0"/>
              <a:t>伝わるようにするには、どのような書き方の工夫をすればよいか考えながら、</a:t>
            </a:r>
            <a:endParaRPr lang="en-US" altLang="ja-JP" sz="1100" b="1" dirty="0" smtClean="0"/>
          </a:p>
          <a:p>
            <a:r>
              <a:rPr lang="ja-JP" altLang="en-US" sz="1100" b="1" dirty="0" smtClean="0"/>
              <a:t>自分の考えを書いて伝えよう。</a:t>
            </a:r>
            <a:endParaRPr kumimoji="1" lang="ja-JP" altLang="en-US" sz="1100" b="1" dirty="0"/>
          </a:p>
        </p:txBody>
      </p:sp>
      <p:sp>
        <p:nvSpPr>
          <p:cNvPr id="5" name="テキスト ボックス 4"/>
          <p:cNvSpPr txBox="1"/>
          <p:nvPr/>
        </p:nvSpPr>
        <p:spPr>
          <a:xfrm>
            <a:off x="10821999" y="140042"/>
            <a:ext cx="430887" cy="6647935"/>
          </a:xfrm>
          <a:prstGeom prst="rect">
            <a:avLst/>
          </a:prstGeom>
          <a:noFill/>
          <a:ln>
            <a:solidFill>
              <a:schemeClr val="tx1"/>
            </a:solidFill>
          </a:ln>
        </p:spPr>
        <p:txBody>
          <a:bodyPr vert="eaVert" wrap="square" rtlCol="0">
            <a:spAutoFit/>
          </a:bodyPr>
          <a:lstStyle/>
          <a:p>
            <a:r>
              <a:rPr kumimoji="1" lang="ja-JP" altLang="en-US" sz="1600" dirty="0" smtClean="0"/>
              <a:t>めあて②③　例　調べたことをふせんに書き出</a:t>
            </a:r>
            <a:r>
              <a:rPr lang="ja-JP" altLang="en-US" sz="1600" dirty="0" smtClean="0"/>
              <a:t>し、考えを整理しよう</a:t>
            </a:r>
            <a:r>
              <a:rPr kumimoji="1" lang="ja-JP" altLang="en-US" sz="1600" dirty="0" smtClean="0"/>
              <a:t>。</a:t>
            </a:r>
            <a:endParaRPr kumimoji="1" lang="en-US" altLang="ja-JP" sz="1600" dirty="0" smtClean="0"/>
          </a:p>
        </p:txBody>
      </p:sp>
      <p:sp>
        <p:nvSpPr>
          <p:cNvPr id="6" name="テキスト ボックス 5"/>
          <p:cNvSpPr txBox="1"/>
          <p:nvPr/>
        </p:nvSpPr>
        <p:spPr>
          <a:xfrm>
            <a:off x="10341944" y="4283675"/>
            <a:ext cx="430887" cy="2504303"/>
          </a:xfrm>
          <a:prstGeom prst="rect">
            <a:avLst/>
          </a:prstGeom>
          <a:noFill/>
          <a:ln>
            <a:solidFill>
              <a:schemeClr val="tx1"/>
            </a:solidFill>
          </a:ln>
        </p:spPr>
        <p:txBody>
          <a:bodyPr vert="eaVert" wrap="square" rtlCol="0">
            <a:spAutoFit/>
          </a:bodyPr>
          <a:lstStyle/>
          <a:p>
            <a:r>
              <a:rPr lang="ja-JP" altLang="en-US" sz="1600" dirty="0" smtClean="0"/>
              <a:t>名前　</a:t>
            </a:r>
            <a:endParaRPr kumimoji="1" lang="en-US" altLang="ja-JP" sz="1600" dirty="0" smtClean="0"/>
          </a:p>
        </p:txBody>
      </p:sp>
      <p:sp>
        <p:nvSpPr>
          <p:cNvPr id="21" name="正方形/長方形 20"/>
          <p:cNvSpPr/>
          <p:nvPr/>
        </p:nvSpPr>
        <p:spPr>
          <a:xfrm>
            <a:off x="678130" y="4595116"/>
            <a:ext cx="4339534" cy="1838900"/>
          </a:xfrm>
          <a:prstGeom prst="rect">
            <a:avLst/>
          </a:prstGeom>
          <a:solidFill>
            <a:schemeClr val="bg1"/>
          </a:solidFill>
          <a:ln w="38100">
            <a:solidFill>
              <a:srgbClr val="FFAADE"/>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400" b="1" u="sng" dirty="0" smtClean="0">
                <a:solidFill>
                  <a:schemeClr val="tx1"/>
                </a:solidFill>
              </a:rPr>
              <a:t>調べる</a:t>
            </a:r>
            <a:endParaRPr lang="en-US" altLang="ja-JP" sz="1400" b="1" u="sng" dirty="0" smtClean="0">
              <a:solidFill>
                <a:schemeClr val="tx1"/>
              </a:solidFill>
            </a:endParaRPr>
          </a:p>
          <a:p>
            <a:r>
              <a:rPr lang="ja-JP" altLang="en-US" sz="1400" b="1" dirty="0" smtClean="0">
                <a:solidFill>
                  <a:schemeClr val="tx1"/>
                </a:solidFill>
              </a:rPr>
              <a:t>・サイト名などのリンクを貼る。</a:t>
            </a:r>
            <a:endParaRPr lang="en-US" altLang="ja-JP" sz="1400" b="1" dirty="0">
              <a:solidFill>
                <a:schemeClr val="tx1"/>
              </a:solidFill>
            </a:endParaRPr>
          </a:p>
          <a:p>
            <a:endParaRPr lang="en-US" altLang="ja-JP" sz="1400" b="1" u="sng" dirty="0" smtClean="0">
              <a:solidFill>
                <a:schemeClr val="tx1"/>
              </a:solidFill>
            </a:endParaRPr>
          </a:p>
          <a:p>
            <a:r>
              <a:rPr lang="ja-JP" altLang="en-US" sz="1400" b="1" u="sng" dirty="0" smtClean="0">
                <a:solidFill>
                  <a:schemeClr val="tx1"/>
                </a:solidFill>
              </a:rPr>
              <a:t>書く</a:t>
            </a:r>
            <a:endParaRPr lang="en-US" altLang="ja-JP" sz="1400" b="1" u="sng" dirty="0" smtClean="0">
              <a:solidFill>
                <a:schemeClr val="tx1"/>
              </a:solidFill>
            </a:endParaRPr>
          </a:p>
          <a:p>
            <a:r>
              <a:rPr lang="ja-JP" altLang="en-US" sz="1400" b="1" dirty="0">
                <a:solidFill>
                  <a:schemeClr val="tx1"/>
                </a:solidFill>
                <a:latin typeface="メイリオ" panose="020B0604030504040204" pitchFamily="50" charset="-128"/>
                <a:ea typeface="メイリオ" panose="020B0604030504040204" pitchFamily="50" charset="-128"/>
              </a:rPr>
              <a:t>・</a:t>
            </a:r>
            <a:r>
              <a:rPr lang="ja-JP" altLang="en-US" sz="1400" dirty="0" smtClean="0">
                <a:solidFill>
                  <a:schemeClr val="tx1"/>
                </a:solidFill>
              </a:rPr>
              <a:t>調べた内よう１まいにつき、</a:t>
            </a:r>
            <a:r>
              <a:rPr lang="ja-JP" altLang="en-US" sz="1400" b="1" dirty="0" smtClean="0">
                <a:solidFill>
                  <a:schemeClr val="tx1"/>
                </a:solidFill>
              </a:rPr>
              <a:t>ふせん１まいに書く。</a:t>
            </a:r>
            <a:endParaRPr lang="en-US" altLang="ja-JP" sz="1400" b="1" dirty="0" smtClean="0">
              <a:solidFill>
                <a:schemeClr val="tx1"/>
              </a:solidFill>
            </a:endParaRPr>
          </a:p>
          <a:p>
            <a:r>
              <a:rPr lang="ja-JP" altLang="en-US" sz="1400" b="1" dirty="0" smtClean="0">
                <a:solidFill>
                  <a:schemeClr val="tx1"/>
                </a:solidFill>
              </a:rPr>
              <a:t>　引用元：本のだい名</a:t>
            </a:r>
            <a:endParaRPr lang="en-US" altLang="ja-JP" sz="1400" b="1" dirty="0" smtClean="0">
              <a:solidFill>
                <a:schemeClr val="tx1"/>
              </a:solidFill>
            </a:endParaRPr>
          </a:p>
          <a:p>
            <a:r>
              <a:rPr lang="ja-JP" altLang="en-US" sz="1400" b="1" dirty="0">
                <a:solidFill>
                  <a:schemeClr val="tx1"/>
                </a:solidFill>
              </a:rPr>
              <a:t>　</a:t>
            </a:r>
            <a:r>
              <a:rPr lang="ja-JP" altLang="en-US" sz="1400" b="1" dirty="0" smtClean="0">
                <a:solidFill>
                  <a:schemeClr val="tx1"/>
                </a:solidFill>
              </a:rPr>
              <a:t>　　　　インターネットのサイト名</a:t>
            </a:r>
            <a:endParaRPr lang="en-US" altLang="ja-JP" sz="1400" b="1" dirty="0" smtClean="0">
              <a:solidFill>
                <a:schemeClr val="tx1"/>
              </a:solidFill>
            </a:endParaRPr>
          </a:p>
          <a:p>
            <a:r>
              <a:rPr lang="ja-JP" altLang="en-US" sz="1400" dirty="0" smtClean="0">
                <a:solidFill>
                  <a:schemeClr val="tx1"/>
                </a:solidFill>
              </a:rPr>
              <a:t>　を書いておく。</a:t>
            </a:r>
            <a:endParaRPr lang="en-US" altLang="ja-JP" sz="1400" dirty="0" smtClean="0">
              <a:solidFill>
                <a:schemeClr val="tx1"/>
              </a:solidFill>
            </a:endParaRPr>
          </a:p>
        </p:txBody>
      </p:sp>
      <p:sp>
        <p:nvSpPr>
          <p:cNvPr id="43" name="正方形/長方形 42"/>
          <p:cNvSpPr/>
          <p:nvPr/>
        </p:nvSpPr>
        <p:spPr>
          <a:xfrm>
            <a:off x="662349" y="4052698"/>
            <a:ext cx="4393761" cy="517948"/>
          </a:xfrm>
          <a:prstGeom prst="rect">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1"/>
                </a:solidFill>
                <a:latin typeface="メイリオ" panose="020B0604030504040204" pitchFamily="50" charset="-128"/>
                <a:ea typeface="メイリオ" panose="020B0604030504040204" pitchFamily="50" charset="-128"/>
              </a:rPr>
              <a:t>重なる内容もふせんに書いておきましょう。</a:t>
            </a:r>
            <a:endParaRPr lang="en-US" altLang="ja-JP" sz="1600" dirty="0" smtClean="0">
              <a:solidFill>
                <a:schemeClr val="tx1"/>
              </a:solidFill>
              <a:latin typeface="メイリオ" panose="020B0604030504040204" pitchFamily="50" charset="-128"/>
              <a:ea typeface="メイリオ" panose="020B0604030504040204" pitchFamily="50" charset="-128"/>
            </a:endParaRPr>
          </a:p>
        </p:txBody>
      </p:sp>
      <p:grpSp>
        <p:nvGrpSpPr>
          <p:cNvPr id="3" name="グループ化 2"/>
          <p:cNvGrpSpPr/>
          <p:nvPr/>
        </p:nvGrpSpPr>
        <p:grpSpPr>
          <a:xfrm>
            <a:off x="5168188" y="4094264"/>
            <a:ext cx="5028532" cy="2338581"/>
            <a:chOff x="5030897" y="3935055"/>
            <a:chExt cx="5028532" cy="2338581"/>
          </a:xfrm>
        </p:grpSpPr>
        <p:grpSp>
          <p:nvGrpSpPr>
            <p:cNvPr id="48" name="グループ化 47"/>
            <p:cNvGrpSpPr/>
            <p:nvPr/>
          </p:nvGrpSpPr>
          <p:grpSpPr>
            <a:xfrm>
              <a:off x="5030897" y="5167879"/>
              <a:ext cx="1205169" cy="1105757"/>
              <a:chOff x="10345362" y="4762218"/>
              <a:chExt cx="1123062" cy="936514"/>
            </a:xfrm>
          </p:grpSpPr>
          <p:sp>
            <p:nvSpPr>
              <p:cNvPr id="49" name="正方形/長方形 48"/>
              <p:cNvSpPr/>
              <p:nvPr/>
            </p:nvSpPr>
            <p:spPr>
              <a:xfrm>
                <a:off x="10345362" y="4762218"/>
                <a:ext cx="1123062" cy="936514"/>
              </a:xfrm>
              <a:prstGeom prst="rect">
                <a:avLst/>
              </a:prstGeom>
              <a:solidFill>
                <a:srgbClr val="CCFFFF"/>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t"/>
              <a:lstStyle/>
              <a:p>
                <a:r>
                  <a:rPr lang="ja-JP" altLang="en-US" sz="1050" b="1" dirty="0" smtClean="0">
                    <a:solidFill>
                      <a:schemeClr val="tx1"/>
                    </a:solidFill>
                  </a:rPr>
                  <a:t>分かったこと</a:t>
                </a:r>
                <a:endParaRPr lang="en-US" altLang="ja-JP" sz="1050" b="1" dirty="0" smtClean="0">
                  <a:solidFill>
                    <a:schemeClr val="tx1"/>
                  </a:solidFill>
                </a:endParaRPr>
              </a:p>
              <a:p>
                <a:r>
                  <a:rPr lang="ja-JP" altLang="en-US" sz="800" b="1" dirty="0" smtClean="0">
                    <a:solidFill>
                      <a:schemeClr val="tx1"/>
                    </a:solidFill>
                  </a:rPr>
                  <a:t>　防災リュックをじゅんびしておく。</a:t>
                </a:r>
                <a:endParaRPr lang="en-US" altLang="ja-JP" sz="800" b="1" dirty="0" smtClean="0">
                  <a:solidFill>
                    <a:schemeClr val="tx1"/>
                  </a:solidFill>
                </a:endParaRPr>
              </a:p>
              <a:p>
                <a:endParaRPr lang="en-US" altLang="ja-JP" sz="700" b="1" dirty="0" smtClean="0">
                  <a:solidFill>
                    <a:schemeClr val="tx1"/>
                  </a:solidFill>
                </a:endParaRPr>
              </a:p>
              <a:p>
                <a:endParaRPr kumimoji="1" lang="ja-JP" altLang="en-US" sz="700" b="1" dirty="0">
                  <a:solidFill>
                    <a:schemeClr val="tx1"/>
                  </a:solidFill>
                </a:endParaRPr>
              </a:p>
            </p:txBody>
          </p:sp>
          <p:sp>
            <p:nvSpPr>
              <p:cNvPr id="50" name="テキスト ボックス 49"/>
              <p:cNvSpPr txBox="1"/>
              <p:nvPr/>
            </p:nvSpPr>
            <p:spPr>
              <a:xfrm>
                <a:off x="10403491" y="5456891"/>
                <a:ext cx="1024913" cy="156402"/>
              </a:xfrm>
              <a:prstGeom prst="rect">
                <a:avLst/>
              </a:prstGeom>
              <a:solidFill>
                <a:schemeClr val="bg1"/>
              </a:solidFill>
            </p:spPr>
            <p:txBody>
              <a:bodyPr wrap="square" rtlCol="0">
                <a:spAutoFit/>
              </a:bodyPr>
              <a:lstStyle/>
              <a:p>
                <a:r>
                  <a:rPr kumimoji="1" lang="ja-JP" altLang="en-US" sz="600" dirty="0" smtClean="0"/>
                  <a:t>引用元　　</a:t>
                </a:r>
                <a:r>
                  <a:rPr lang="ja-JP" altLang="en-US" sz="600" dirty="0" smtClean="0"/>
                  <a:t>○○○○</a:t>
                </a:r>
                <a:r>
                  <a:rPr kumimoji="1" lang="ja-JP" altLang="en-US" sz="600" dirty="0" smtClean="0"/>
                  <a:t>　　</a:t>
                </a:r>
                <a:endParaRPr kumimoji="1" lang="ja-JP" altLang="en-US" sz="600" dirty="0"/>
              </a:p>
            </p:txBody>
          </p:sp>
        </p:grpSp>
        <p:sp>
          <p:nvSpPr>
            <p:cNvPr id="51" name="正方形/長方形 50"/>
            <p:cNvSpPr/>
            <p:nvPr/>
          </p:nvSpPr>
          <p:spPr>
            <a:xfrm>
              <a:off x="6327344" y="5189742"/>
              <a:ext cx="1164569" cy="1063704"/>
            </a:xfrm>
            <a:prstGeom prst="rect">
              <a:avLst/>
            </a:prstGeom>
            <a:solidFill>
              <a:srgbClr val="FFFFCC"/>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t"/>
            <a:lstStyle/>
            <a:p>
              <a:r>
                <a:rPr lang="ja-JP" altLang="en-US" sz="1050" b="1" dirty="0">
                  <a:solidFill>
                    <a:schemeClr val="tx1"/>
                  </a:solidFill>
                </a:rPr>
                <a:t>自分</a:t>
              </a:r>
              <a:r>
                <a:rPr lang="ja-JP" altLang="en-US" sz="1050" b="1" dirty="0" smtClean="0">
                  <a:solidFill>
                    <a:schemeClr val="tx1"/>
                  </a:solidFill>
                </a:rPr>
                <a:t>の考え</a:t>
              </a:r>
              <a:endParaRPr lang="en-US" altLang="ja-JP" sz="1050" b="1" dirty="0" smtClean="0">
                <a:solidFill>
                  <a:schemeClr val="tx1"/>
                </a:solidFill>
              </a:endParaRPr>
            </a:p>
            <a:p>
              <a:r>
                <a:rPr lang="ja-JP" altLang="en-US" sz="800" b="1" dirty="0" smtClean="0">
                  <a:solidFill>
                    <a:schemeClr val="tx1"/>
                  </a:solidFill>
                </a:rPr>
                <a:t>　自分の地域で、水があふれてくるようなところはないか調べておく。</a:t>
              </a:r>
              <a:endParaRPr lang="en-US" altLang="ja-JP" sz="800" b="1" dirty="0" smtClean="0">
                <a:solidFill>
                  <a:schemeClr val="tx1"/>
                </a:solidFill>
              </a:endParaRPr>
            </a:p>
            <a:p>
              <a:endParaRPr kumimoji="1" lang="ja-JP" altLang="en-US" sz="800" b="1" dirty="0">
                <a:solidFill>
                  <a:schemeClr val="tx1"/>
                </a:solidFill>
              </a:endParaRPr>
            </a:p>
          </p:txBody>
        </p:sp>
        <p:grpSp>
          <p:nvGrpSpPr>
            <p:cNvPr id="52" name="グループ化 51"/>
            <p:cNvGrpSpPr/>
            <p:nvPr/>
          </p:nvGrpSpPr>
          <p:grpSpPr>
            <a:xfrm>
              <a:off x="5064044" y="3935055"/>
              <a:ext cx="1175422" cy="1155825"/>
              <a:chOff x="9162860" y="3448558"/>
              <a:chExt cx="1120347" cy="978246"/>
            </a:xfrm>
          </p:grpSpPr>
          <p:sp>
            <p:nvSpPr>
              <p:cNvPr id="53" name="正方形/長方形 52"/>
              <p:cNvSpPr/>
              <p:nvPr/>
            </p:nvSpPr>
            <p:spPr>
              <a:xfrm>
                <a:off x="9162860" y="3448558"/>
                <a:ext cx="1120347" cy="978246"/>
              </a:xfrm>
              <a:prstGeom prst="rect">
                <a:avLst/>
              </a:prstGeom>
              <a:solidFill>
                <a:srgbClr val="CCFFFF"/>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t"/>
              <a:lstStyle/>
              <a:p>
                <a:r>
                  <a:rPr lang="ja-JP" altLang="en-US" sz="1050" b="1" dirty="0" smtClean="0">
                    <a:solidFill>
                      <a:schemeClr val="tx1"/>
                    </a:solidFill>
                  </a:rPr>
                  <a:t>分かったこと</a:t>
                </a:r>
                <a:endParaRPr lang="en-US" altLang="ja-JP" sz="1050" b="1" dirty="0" smtClean="0">
                  <a:solidFill>
                    <a:schemeClr val="tx1"/>
                  </a:solidFill>
                </a:endParaRPr>
              </a:p>
              <a:p>
                <a:r>
                  <a:rPr lang="ja-JP" altLang="en-US" sz="500" b="1" dirty="0" smtClean="0">
                    <a:solidFill>
                      <a:schemeClr val="tx1"/>
                    </a:solidFill>
                  </a:rPr>
                  <a:t>　</a:t>
                </a:r>
                <a:r>
                  <a:rPr kumimoji="1" lang="ja-JP" altLang="en-US" sz="800" b="1" dirty="0" smtClean="0">
                    <a:solidFill>
                      <a:schemeClr val="tx1"/>
                    </a:solidFill>
                  </a:rPr>
                  <a:t>台風などのぼう風は、大きな木がたおれる</a:t>
                </a:r>
                <a:r>
                  <a:rPr lang="ja-JP" altLang="en-US" sz="800" b="1" dirty="0" smtClean="0">
                    <a:solidFill>
                      <a:schemeClr val="tx1"/>
                    </a:solidFill>
                  </a:rPr>
                  <a:t>くらい強</a:t>
                </a:r>
                <a:r>
                  <a:rPr kumimoji="1" lang="ja-JP" altLang="en-US" sz="800" b="1" dirty="0" smtClean="0">
                    <a:solidFill>
                      <a:schemeClr val="tx1"/>
                    </a:solidFill>
                  </a:rPr>
                  <a:t>くふくので、あぶない。</a:t>
                </a:r>
                <a:endParaRPr kumimoji="1" lang="ja-JP" altLang="en-US" sz="800" b="1" dirty="0">
                  <a:solidFill>
                    <a:schemeClr val="tx1"/>
                  </a:solidFill>
                </a:endParaRPr>
              </a:p>
            </p:txBody>
          </p:sp>
          <p:sp>
            <p:nvSpPr>
              <p:cNvPr id="54" name="テキスト ボックス 53"/>
              <p:cNvSpPr txBox="1"/>
              <p:nvPr/>
            </p:nvSpPr>
            <p:spPr>
              <a:xfrm>
                <a:off x="9200495" y="4189433"/>
                <a:ext cx="1045076" cy="156294"/>
              </a:xfrm>
              <a:prstGeom prst="rect">
                <a:avLst/>
              </a:prstGeom>
              <a:solidFill>
                <a:schemeClr val="bg1"/>
              </a:solidFill>
            </p:spPr>
            <p:txBody>
              <a:bodyPr wrap="square" rtlCol="0">
                <a:spAutoFit/>
              </a:bodyPr>
              <a:lstStyle/>
              <a:p>
                <a:r>
                  <a:rPr kumimoji="1" lang="ja-JP" altLang="en-US" sz="600" dirty="0" smtClean="0"/>
                  <a:t>引用元　 </a:t>
                </a:r>
                <a:r>
                  <a:rPr lang="ja-JP" altLang="en-US" sz="600" dirty="0" smtClean="0"/>
                  <a:t>○○○○</a:t>
                </a:r>
                <a:endParaRPr kumimoji="1" lang="ja-JP" altLang="en-US" sz="600" dirty="0"/>
              </a:p>
            </p:txBody>
          </p:sp>
        </p:grpSp>
        <p:grpSp>
          <p:nvGrpSpPr>
            <p:cNvPr id="56" name="グループ化 55"/>
            <p:cNvGrpSpPr/>
            <p:nvPr/>
          </p:nvGrpSpPr>
          <p:grpSpPr>
            <a:xfrm>
              <a:off x="6321057" y="3935055"/>
              <a:ext cx="1175422" cy="1155825"/>
              <a:chOff x="9162860" y="3448558"/>
              <a:chExt cx="1120347" cy="978246"/>
            </a:xfrm>
          </p:grpSpPr>
          <p:sp>
            <p:nvSpPr>
              <p:cNvPr id="57" name="正方形/長方形 56"/>
              <p:cNvSpPr/>
              <p:nvPr/>
            </p:nvSpPr>
            <p:spPr>
              <a:xfrm>
                <a:off x="9162860" y="3448558"/>
                <a:ext cx="1120347" cy="978246"/>
              </a:xfrm>
              <a:prstGeom prst="rect">
                <a:avLst/>
              </a:prstGeom>
              <a:solidFill>
                <a:srgbClr val="CCFFFF"/>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t"/>
              <a:lstStyle/>
              <a:p>
                <a:r>
                  <a:rPr lang="ja-JP" altLang="en-US" sz="1050" b="1" dirty="0" smtClean="0">
                    <a:solidFill>
                      <a:schemeClr val="tx1"/>
                    </a:solidFill>
                  </a:rPr>
                  <a:t>分かったこと</a:t>
                </a:r>
                <a:endParaRPr lang="en-US" altLang="ja-JP" sz="1050" b="1" dirty="0" smtClean="0">
                  <a:solidFill>
                    <a:schemeClr val="tx1"/>
                  </a:solidFill>
                </a:endParaRPr>
              </a:p>
              <a:p>
                <a:r>
                  <a:rPr lang="ja-JP" altLang="en-US" sz="800" b="1" dirty="0" smtClean="0">
                    <a:solidFill>
                      <a:schemeClr val="tx1"/>
                    </a:solidFill>
                  </a:rPr>
                  <a:t>　集中ごう雨とよばれる大雨もきけん。気象情報やけい報をよく見て、家にいるようにする。</a:t>
                </a:r>
                <a:endParaRPr kumimoji="1" lang="ja-JP" altLang="en-US" sz="800" b="1" dirty="0">
                  <a:solidFill>
                    <a:schemeClr val="tx1"/>
                  </a:solidFill>
                </a:endParaRPr>
              </a:p>
            </p:txBody>
          </p:sp>
          <p:sp>
            <p:nvSpPr>
              <p:cNvPr id="58" name="テキスト ボックス 57"/>
              <p:cNvSpPr txBox="1"/>
              <p:nvPr/>
            </p:nvSpPr>
            <p:spPr>
              <a:xfrm>
                <a:off x="9238131" y="4191342"/>
                <a:ext cx="969804" cy="156294"/>
              </a:xfrm>
              <a:prstGeom prst="rect">
                <a:avLst/>
              </a:prstGeom>
              <a:solidFill>
                <a:schemeClr val="bg1"/>
              </a:solidFill>
            </p:spPr>
            <p:txBody>
              <a:bodyPr wrap="square" rtlCol="0">
                <a:spAutoFit/>
              </a:bodyPr>
              <a:lstStyle/>
              <a:p>
                <a:r>
                  <a:rPr kumimoji="1" lang="ja-JP" altLang="en-US" sz="600" dirty="0" smtClean="0"/>
                  <a:t>引用元  </a:t>
                </a:r>
                <a:r>
                  <a:rPr lang="ja-JP" altLang="en-US" sz="600" dirty="0" smtClean="0"/>
                  <a:t>○○○○</a:t>
                </a:r>
                <a:endParaRPr kumimoji="1" lang="ja-JP" altLang="en-US" sz="600" dirty="0"/>
              </a:p>
            </p:txBody>
          </p:sp>
        </p:grpSp>
        <p:sp>
          <p:nvSpPr>
            <p:cNvPr id="59" name="正方形/長方形 58"/>
            <p:cNvSpPr/>
            <p:nvPr/>
          </p:nvSpPr>
          <p:spPr>
            <a:xfrm>
              <a:off x="7575845" y="5185253"/>
              <a:ext cx="1127072" cy="1062328"/>
            </a:xfrm>
            <a:prstGeom prst="rect">
              <a:avLst/>
            </a:prstGeom>
            <a:solidFill>
              <a:srgbClr val="FFFFCC"/>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t"/>
            <a:lstStyle/>
            <a:p>
              <a:r>
                <a:rPr lang="ja-JP" altLang="en-US" sz="1050" b="1" dirty="0">
                  <a:solidFill>
                    <a:schemeClr val="tx1"/>
                  </a:solidFill>
                </a:rPr>
                <a:t>自分</a:t>
              </a:r>
              <a:r>
                <a:rPr lang="ja-JP" altLang="en-US" sz="1050" b="1" dirty="0" smtClean="0">
                  <a:solidFill>
                    <a:schemeClr val="tx1"/>
                  </a:solidFill>
                </a:rPr>
                <a:t>の考え</a:t>
              </a:r>
              <a:endParaRPr lang="en-US" altLang="ja-JP" sz="1050" b="1" dirty="0" smtClean="0">
                <a:solidFill>
                  <a:schemeClr val="tx1"/>
                </a:solidFill>
              </a:endParaRPr>
            </a:p>
            <a:p>
              <a:r>
                <a:rPr lang="ja-JP" altLang="en-US" sz="800" b="1" dirty="0">
                  <a:solidFill>
                    <a:schemeClr val="tx1"/>
                  </a:solidFill>
                </a:rPr>
                <a:t>　</a:t>
              </a:r>
              <a:r>
                <a:rPr lang="ja-JP" altLang="en-US" sz="800" b="1" dirty="0" smtClean="0">
                  <a:solidFill>
                    <a:schemeClr val="tx1"/>
                  </a:solidFill>
                </a:rPr>
                <a:t>テレビやインターネットなどで情報を知っておく。</a:t>
              </a:r>
              <a:endParaRPr lang="en-US" altLang="ja-JP" sz="800" b="1" dirty="0" smtClean="0">
                <a:solidFill>
                  <a:schemeClr val="tx1"/>
                </a:solidFill>
              </a:endParaRPr>
            </a:p>
            <a:p>
              <a:endParaRPr kumimoji="1" lang="ja-JP" altLang="en-US" sz="700" b="1" dirty="0">
                <a:solidFill>
                  <a:schemeClr val="tx1"/>
                </a:solidFill>
              </a:endParaRPr>
            </a:p>
          </p:txBody>
        </p:sp>
        <p:sp>
          <p:nvSpPr>
            <p:cNvPr id="61" name="正方形/長方形 60"/>
            <p:cNvSpPr/>
            <p:nvPr/>
          </p:nvSpPr>
          <p:spPr>
            <a:xfrm>
              <a:off x="8880783" y="5188174"/>
              <a:ext cx="1173345" cy="1062329"/>
            </a:xfrm>
            <a:prstGeom prst="rect">
              <a:avLst/>
            </a:prstGeom>
            <a:solidFill>
              <a:srgbClr val="FFFFCC"/>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t"/>
            <a:lstStyle/>
            <a:p>
              <a:r>
                <a:rPr lang="ja-JP" altLang="en-US" sz="1050" b="1" dirty="0">
                  <a:solidFill>
                    <a:schemeClr val="tx1"/>
                  </a:solidFill>
                </a:rPr>
                <a:t>自分</a:t>
              </a:r>
              <a:r>
                <a:rPr lang="ja-JP" altLang="en-US" sz="1050" b="1" dirty="0" smtClean="0">
                  <a:solidFill>
                    <a:schemeClr val="tx1"/>
                  </a:solidFill>
                </a:rPr>
                <a:t>の考え</a:t>
              </a:r>
              <a:endParaRPr lang="en-US" altLang="ja-JP" sz="1050" b="1" dirty="0" smtClean="0">
                <a:solidFill>
                  <a:schemeClr val="tx1"/>
                </a:solidFill>
              </a:endParaRPr>
            </a:p>
            <a:p>
              <a:r>
                <a:rPr lang="ja-JP" altLang="en-US" sz="800" b="1" dirty="0" smtClean="0">
                  <a:solidFill>
                    <a:schemeClr val="tx1"/>
                  </a:solidFill>
                </a:rPr>
                <a:t>　戸じまりをする。</a:t>
              </a:r>
              <a:endParaRPr lang="en-US" altLang="ja-JP" sz="800" b="1" dirty="0" smtClean="0">
                <a:solidFill>
                  <a:schemeClr val="tx1"/>
                </a:solidFill>
              </a:endParaRPr>
            </a:p>
            <a:p>
              <a:endParaRPr kumimoji="1" lang="ja-JP" altLang="en-US" sz="800" b="1" dirty="0">
                <a:solidFill>
                  <a:schemeClr val="tx1"/>
                </a:solidFill>
              </a:endParaRPr>
            </a:p>
          </p:txBody>
        </p:sp>
        <p:grpSp>
          <p:nvGrpSpPr>
            <p:cNvPr id="62" name="グループ化 61"/>
            <p:cNvGrpSpPr/>
            <p:nvPr/>
          </p:nvGrpSpPr>
          <p:grpSpPr>
            <a:xfrm>
              <a:off x="7575845" y="3935055"/>
              <a:ext cx="1175422" cy="1155825"/>
              <a:chOff x="9666582" y="3460151"/>
              <a:chExt cx="1120347" cy="978246"/>
            </a:xfrm>
          </p:grpSpPr>
          <p:sp>
            <p:nvSpPr>
              <p:cNvPr id="63" name="正方形/長方形 62"/>
              <p:cNvSpPr/>
              <p:nvPr/>
            </p:nvSpPr>
            <p:spPr>
              <a:xfrm>
                <a:off x="9666582" y="3460151"/>
                <a:ext cx="1120347" cy="978246"/>
              </a:xfrm>
              <a:prstGeom prst="rect">
                <a:avLst/>
              </a:prstGeom>
              <a:solidFill>
                <a:srgbClr val="CCFFFF"/>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t"/>
              <a:lstStyle/>
              <a:p>
                <a:r>
                  <a:rPr lang="ja-JP" altLang="en-US" sz="1050" b="1" dirty="0" smtClean="0">
                    <a:solidFill>
                      <a:schemeClr val="tx1"/>
                    </a:solidFill>
                  </a:rPr>
                  <a:t>分かったこと</a:t>
                </a:r>
              </a:p>
              <a:p>
                <a:r>
                  <a:rPr lang="ja-JP" altLang="en-US" sz="800" b="1" dirty="0" smtClean="0">
                    <a:solidFill>
                      <a:schemeClr val="tx1"/>
                    </a:solidFill>
                  </a:rPr>
                  <a:t>　大雨で川の水がふえると、下水から、水があふれ、マンホールのふたが外れることもある。</a:t>
                </a:r>
                <a:endParaRPr kumimoji="1" lang="ja-JP" altLang="en-US" sz="800" b="1" dirty="0">
                  <a:solidFill>
                    <a:schemeClr val="tx1"/>
                  </a:solidFill>
                </a:endParaRPr>
              </a:p>
            </p:txBody>
          </p:sp>
          <p:sp>
            <p:nvSpPr>
              <p:cNvPr id="64" name="テキスト ボックス 63"/>
              <p:cNvSpPr txBox="1"/>
              <p:nvPr/>
            </p:nvSpPr>
            <p:spPr>
              <a:xfrm>
                <a:off x="9751592" y="4188550"/>
                <a:ext cx="969804" cy="156294"/>
              </a:xfrm>
              <a:prstGeom prst="rect">
                <a:avLst/>
              </a:prstGeom>
              <a:solidFill>
                <a:schemeClr val="bg1"/>
              </a:solidFill>
            </p:spPr>
            <p:txBody>
              <a:bodyPr wrap="square" rtlCol="0">
                <a:spAutoFit/>
              </a:bodyPr>
              <a:lstStyle/>
              <a:p>
                <a:r>
                  <a:rPr kumimoji="1" lang="ja-JP" altLang="en-US" sz="600" dirty="0" smtClean="0"/>
                  <a:t>引用元  </a:t>
                </a:r>
                <a:r>
                  <a:rPr lang="ja-JP" altLang="en-US" sz="600" dirty="0" smtClean="0"/>
                  <a:t>○○○○</a:t>
                </a:r>
                <a:endParaRPr kumimoji="1" lang="ja-JP" altLang="en-US" sz="600" dirty="0"/>
              </a:p>
            </p:txBody>
          </p:sp>
        </p:grpSp>
        <p:grpSp>
          <p:nvGrpSpPr>
            <p:cNvPr id="65" name="グループ化 64"/>
            <p:cNvGrpSpPr/>
            <p:nvPr/>
          </p:nvGrpSpPr>
          <p:grpSpPr>
            <a:xfrm>
              <a:off x="8884007" y="3935056"/>
              <a:ext cx="1175422" cy="1155825"/>
              <a:chOff x="9230509" y="3461035"/>
              <a:chExt cx="1120347" cy="978246"/>
            </a:xfrm>
          </p:grpSpPr>
          <p:sp>
            <p:nvSpPr>
              <p:cNvPr id="66" name="正方形/長方形 65"/>
              <p:cNvSpPr/>
              <p:nvPr/>
            </p:nvSpPr>
            <p:spPr>
              <a:xfrm>
                <a:off x="9230509" y="3461035"/>
                <a:ext cx="1120347" cy="978246"/>
              </a:xfrm>
              <a:prstGeom prst="rect">
                <a:avLst/>
              </a:prstGeom>
              <a:solidFill>
                <a:srgbClr val="CCFFFF"/>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t"/>
              <a:lstStyle/>
              <a:p>
                <a:r>
                  <a:rPr lang="ja-JP" altLang="en-US" sz="1050" b="1" dirty="0" smtClean="0">
                    <a:solidFill>
                      <a:schemeClr val="tx1"/>
                    </a:solidFill>
                  </a:rPr>
                  <a:t>分かったこと</a:t>
                </a:r>
              </a:p>
              <a:p>
                <a:r>
                  <a:rPr lang="ja-JP" altLang="en-US" sz="800" b="1" dirty="0" smtClean="0">
                    <a:solidFill>
                      <a:schemeClr val="tx1"/>
                    </a:solidFill>
                  </a:rPr>
                  <a:t>　</a:t>
                </a:r>
                <a:r>
                  <a:rPr lang="ja-JP" altLang="en-US" sz="800" b="1" dirty="0">
                    <a:solidFill>
                      <a:schemeClr val="tx1"/>
                    </a:solidFill>
                  </a:rPr>
                  <a:t>机</a:t>
                </a:r>
                <a:r>
                  <a:rPr lang="ja-JP" altLang="en-US" sz="800" b="1" dirty="0" smtClean="0">
                    <a:solidFill>
                      <a:schemeClr val="tx1"/>
                    </a:solidFill>
                  </a:rPr>
                  <a:t>の下にもぐり、頭をかくす。</a:t>
                </a:r>
                <a:endParaRPr kumimoji="1" lang="ja-JP" altLang="en-US" sz="800" b="1" dirty="0">
                  <a:solidFill>
                    <a:schemeClr val="tx1"/>
                  </a:solidFill>
                </a:endParaRPr>
              </a:p>
            </p:txBody>
          </p:sp>
          <p:sp>
            <p:nvSpPr>
              <p:cNvPr id="67" name="テキスト ボックス 66"/>
              <p:cNvSpPr txBox="1"/>
              <p:nvPr/>
            </p:nvSpPr>
            <p:spPr>
              <a:xfrm>
                <a:off x="9283397" y="4196875"/>
                <a:ext cx="969804" cy="156294"/>
              </a:xfrm>
              <a:prstGeom prst="rect">
                <a:avLst/>
              </a:prstGeom>
              <a:solidFill>
                <a:schemeClr val="bg1"/>
              </a:solidFill>
            </p:spPr>
            <p:txBody>
              <a:bodyPr wrap="square" rtlCol="0">
                <a:spAutoFit/>
              </a:bodyPr>
              <a:lstStyle/>
              <a:p>
                <a:r>
                  <a:rPr kumimoji="1" lang="ja-JP" altLang="en-US" sz="600" dirty="0" smtClean="0"/>
                  <a:t>引用元  </a:t>
                </a:r>
                <a:r>
                  <a:rPr lang="ja-JP" altLang="en-US" sz="600" dirty="0" smtClean="0"/>
                  <a:t>○○○○</a:t>
                </a:r>
                <a:endParaRPr kumimoji="1" lang="ja-JP" altLang="en-US" sz="600" dirty="0"/>
              </a:p>
            </p:txBody>
          </p:sp>
        </p:grpSp>
      </p:grpSp>
      <p:sp>
        <p:nvSpPr>
          <p:cNvPr id="110" name="テキスト ボックス 109"/>
          <p:cNvSpPr txBox="1"/>
          <p:nvPr/>
        </p:nvSpPr>
        <p:spPr>
          <a:xfrm>
            <a:off x="5642943" y="6402169"/>
            <a:ext cx="4573715" cy="369332"/>
          </a:xfrm>
          <a:prstGeom prst="rect">
            <a:avLst/>
          </a:prstGeom>
          <a:noFill/>
        </p:spPr>
        <p:txBody>
          <a:bodyPr wrap="square" rtlCol="0">
            <a:spAutoFit/>
          </a:bodyPr>
          <a:lstStyle/>
          <a:p>
            <a:r>
              <a:rPr kumimoji="1" lang="ja-JP" altLang="en-US" dirty="0" smtClean="0"/>
              <a:t>次のページの</a:t>
            </a:r>
            <a:r>
              <a:rPr lang="ja-JP" altLang="en-US" dirty="0" smtClean="0"/>
              <a:t>ふせ</a:t>
            </a:r>
            <a:r>
              <a:rPr lang="ja-JP" altLang="en-US" dirty="0"/>
              <a:t>ん</a:t>
            </a:r>
            <a:r>
              <a:rPr kumimoji="1" lang="ja-JP" altLang="en-US" dirty="0" smtClean="0"/>
              <a:t>に書き込んでみよう。</a:t>
            </a:r>
            <a:endParaRPr kumimoji="1" lang="ja-JP" altLang="en-US" dirty="0"/>
          </a:p>
        </p:txBody>
      </p:sp>
      <p:sp>
        <p:nvSpPr>
          <p:cNvPr id="29" name="動作設定ボタン: ホーム 28">
            <a:hlinkClick r:id="" action="ppaction://hlinkshowjump?jump=firstslide" highlightClick="1"/>
          </p:cNvPr>
          <p:cNvSpPr/>
          <p:nvPr/>
        </p:nvSpPr>
        <p:spPr>
          <a:xfrm>
            <a:off x="97113" y="6359609"/>
            <a:ext cx="483044" cy="411892"/>
          </a:xfrm>
          <a:prstGeom prst="actionButtonHom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動作設定ボタン: 戻る 29">
            <a:hlinkClick r:id="" action="ppaction://hlinkshowjump?jump=lastslideviewed" highlightClick="1"/>
          </p:cNvPr>
          <p:cNvSpPr/>
          <p:nvPr/>
        </p:nvSpPr>
        <p:spPr>
          <a:xfrm>
            <a:off x="96749" y="5830811"/>
            <a:ext cx="483044" cy="408821"/>
          </a:xfrm>
          <a:prstGeom prst="actionButtonRetur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25546" y="3566984"/>
            <a:ext cx="3203097" cy="6013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chemeClr val="tx1">
                    <a:lumMod val="75000"/>
                    <a:lumOff val="25000"/>
                  </a:schemeClr>
                </a:solidFill>
                <a:latin typeface="メイリオ" panose="020B0604030504040204" pitchFamily="50" charset="-128"/>
                <a:ea typeface="メイリオ" panose="020B0604030504040204" pitchFamily="50" charset="-128"/>
              </a:rPr>
              <a:t>調べ</a:t>
            </a:r>
            <a:r>
              <a:rPr lang="ja-JP" altLang="en-US" sz="1400" b="1" dirty="0" smtClean="0">
                <a:solidFill>
                  <a:schemeClr val="tx1">
                    <a:lumMod val="75000"/>
                    <a:lumOff val="25000"/>
                  </a:schemeClr>
                </a:solidFill>
                <a:latin typeface="メイリオ" panose="020B0604030504040204" pitchFamily="50" charset="-128"/>
                <a:ea typeface="メイリオ" panose="020B0604030504040204" pitchFamily="50" charset="-128"/>
              </a:rPr>
              <a:t>たことをふせんに書き出す。</a:t>
            </a:r>
            <a:endParaRPr kumimoji="1" lang="ja-JP" altLang="en-US" sz="1400" b="1" dirty="0">
              <a:solidFill>
                <a:schemeClr val="tx1">
                  <a:lumMod val="75000"/>
                  <a:lumOff val="25000"/>
                </a:schemeClr>
              </a:solidFill>
              <a:latin typeface="メイリオ" panose="020B0604030504040204" pitchFamily="50" charset="-128"/>
              <a:ea typeface="メイリオ" panose="020B0604030504040204" pitchFamily="50" charset="-128"/>
            </a:endParaRPr>
          </a:p>
        </p:txBody>
      </p:sp>
      <p:pic>
        <p:nvPicPr>
          <p:cNvPr id="7" name="図 6"/>
          <p:cNvPicPr>
            <a:picLocks noChangeAspect="1"/>
          </p:cNvPicPr>
          <p:nvPr/>
        </p:nvPicPr>
        <p:blipFill>
          <a:blip r:embed="rId2"/>
          <a:stretch>
            <a:fillRect/>
          </a:stretch>
        </p:blipFill>
        <p:spPr>
          <a:xfrm>
            <a:off x="4493425" y="164563"/>
            <a:ext cx="5754459" cy="3786392"/>
          </a:xfrm>
          <a:prstGeom prst="rect">
            <a:avLst/>
          </a:prstGeom>
        </p:spPr>
      </p:pic>
    </p:spTree>
    <p:extLst>
      <p:ext uri="{BB962C8B-B14F-4D97-AF65-F5344CB8AC3E}">
        <p14:creationId xmlns:p14="http://schemas.microsoft.com/office/powerpoint/2010/main" val="4834944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1351222" y="140043"/>
            <a:ext cx="692497" cy="6647934"/>
          </a:xfrm>
          <a:prstGeom prst="rect">
            <a:avLst/>
          </a:prstGeom>
          <a:solidFill>
            <a:srgbClr val="FFCCFF"/>
          </a:solidFill>
        </p:spPr>
        <p:txBody>
          <a:bodyPr vert="eaVert"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かだい</a:t>
            </a:r>
            <a:endParaRPr kumimoji="1" lang="en-US" altLang="ja-JP" sz="11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ja-JP" altLang="en-US" sz="11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書こうとしたことが伝わるようにするには、どのような書き方の工夫をすればよいか考えながら、</a:t>
            </a:r>
            <a:endParaRPr kumimoji="1" lang="en-US" altLang="ja-JP" sz="11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自分の考えを書いて伝えよう。</a:t>
            </a:r>
            <a:endParaRPr kumimoji="1" lang="ja-JP" altLang="en-US" sz="11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5" name="テキスト ボックス 4"/>
          <p:cNvSpPr txBox="1"/>
          <p:nvPr/>
        </p:nvSpPr>
        <p:spPr>
          <a:xfrm>
            <a:off x="10821999" y="140042"/>
            <a:ext cx="430887" cy="6647935"/>
          </a:xfrm>
          <a:prstGeom prst="rect">
            <a:avLst/>
          </a:prstGeom>
          <a:noFill/>
          <a:ln>
            <a:solidFill>
              <a:schemeClr val="tx1"/>
            </a:solidFill>
          </a:ln>
        </p:spPr>
        <p:txBody>
          <a:bodyPr vert="eaVert"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めあて②③　例　調べたことをふせんに書き出し、考えを整理しよう。</a:t>
            </a:r>
            <a:endParaRPr kumimoji="1" lang="en-US" altLang="ja-JP"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6" name="テキスト ボックス 5"/>
          <p:cNvSpPr txBox="1"/>
          <p:nvPr/>
        </p:nvSpPr>
        <p:spPr>
          <a:xfrm>
            <a:off x="10341944" y="4283675"/>
            <a:ext cx="430887" cy="2504303"/>
          </a:xfrm>
          <a:prstGeom prst="rect">
            <a:avLst/>
          </a:prstGeom>
          <a:noFill/>
          <a:ln>
            <a:solidFill>
              <a:schemeClr val="tx1"/>
            </a:solidFill>
          </a:ln>
        </p:spPr>
        <p:txBody>
          <a:bodyPr vert="eaVert"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名前　</a:t>
            </a:r>
            <a:endParaRPr kumimoji="1" lang="en-US" altLang="ja-JP"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2" name="テキスト ボックス 31"/>
          <p:cNvSpPr txBox="1"/>
          <p:nvPr/>
        </p:nvSpPr>
        <p:spPr>
          <a:xfrm>
            <a:off x="10323809" y="166813"/>
            <a:ext cx="430887" cy="2504303"/>
          </a:xfrm>
          <a:prstGeom prst="rect">
            <a:avLst/>
          </a:prstGeom>
          <a:noFill/>
          <a:ln>
            <a:solidFill>
              <a:schemeClr val="tx1"/>
            </a:solidFill>
          </a:ln>
        </p:spPr>
        <p:txBody>
          <a:bodyPr vert="eaVert"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　</a:t>
            </a:r>
            <a:r>
              <a:rPr kumimoji="1" lang="ja-JP" altLang="en-US" sz="16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ふせんカード</a:t>
            </a:r>
            <a:r>
              <a:rPr kumimoji="1" lang="ja-JP" altLang="en-US"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　</a:t>
            </a:r>
            <a:endParaRPr kumimoji="1" lang="en-US" altLang="ja-JP"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p:txBody>
      </p:sp>
      <p:grpSp>
        <p:nvGrpSpPr>
          <p:cNvPr id="2" name="グループ化 1"/>
          <p:cNvGrpSpPr/>
          <p:nvPr/>
        </p:nvGrpSpPr>
        <p:grpSpPr>
          <a:xfrm>
            <a:off x="255147" y="166813"/>
            <a:ext cx="8647886" cy="5559468"/>
            <a:chOff x="266525" y="124084"/>
            <a:chExt cx="8727846" cy="5741772"/>
          </a:xfrm>
        </p:grpSpPr>
        <p:sp>
          <p:nvSpPr>
            <p:cNvPr id="3" name="正方形/長方形 2"/>
            <p:cNvSpPr/>
            <p:nvPr/>
          </p:nvSpPr>
          <p:spPr>
            <a:xfrm>
              <a:off x="266525" y="124084"/>
              <a:ext cx="8727846" cy="5741772"/>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7" name="正方形/長方形 6"/>
            <p:cNvSpPr/>
            <p:nvPr/>
          </p:nvSpPr>
          <p:spPr>
            <a:xfrm>
              <a:off x="3623818" y="1610894"/>
              <a:ext cx="2077264" cy="4695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伝えたいこと</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59" name="正方形/長方形 58"/>
            <p:cNvSpPr/>
            <p:nvPr/>
          </p:nvSpPr>
          <p:spPr>
            <a:xfrm>
              <a:off x="3623818" y="247224"/>
              <a:ext cx="2077264" cy="4695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テーマ</a:t>
              </a:r>
              <a:endPar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8" name="正方形/長方形 7"/>
            <p:cNvSpPr/>
            <p:nvPr/>
          </p:nvSpPr>
          <p:spPr>
            <a:xfrm>
              <a:off x="2382012" y="824467"/>
              <a:ext cx="4794421" cy="6822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19" name="上矢印吹き出し 18"/>
            <p:cNvSpPr/>
            <p:nvPr/>
          </p:nvSpPr>
          <p:spPr>
            <a:xfrm>
              <a:off x="973386" y="3263966"/>
              <a:ext cx="7554097" cy="2405449"/>
            </a:xfrm>
            <a:prstGeom prst="upArrowCallout">
              <a:avLst>
                <a:gd name="adj1" fmla="val 21576"/>
                <a:gd name="adj2" fmla="val 25000"/>
                <a:gd name="adj3" fmla="val 25000"/>
                <a:gd name="adj4" fmla="val 6497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grpSp>
      <p:sp>
        <p:nvSpPr>
          <p:cNvPr id="56" name="正方形/長方形 55"/>
          <p:cNvSpPr/>
          <p:nvPr/>
        </p:nvSpPr>
        <p:spPr>
          <a:xfrm>
            <a:off x="9116256" y="1302612"/>
            <a:ext cx="1120347" cy="978246"/>
          </a:xfrm>
          <a:prstGeom prst="rect">
            <a:avLst/>
          </a:prstGeom>
          <a:solidFill>
            <a:srgbClr val="FFFFCC"/>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自分</a:t>
            </a:r>
            <a:r>
              <a:rPr kumimoji="1" lang="ja-JP" altLang="en-US" sz="105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の考え</a:t>
            </a:r>
            <a:endParaRPr kumimoji="1" lang="en-US" altLang="ja-JP" sz="105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60" name="正方形/長方形 59"/>
          <p:cNvSpPr/>
          <p:nvPr/>
        </p:nvSpPr>
        <p:spPr>
          <a:xfrm>
            <a:off x="9120998" y="193593"/>
            <a:ext cx="1120347" cy="978246"/>
          </a:xfrm>
          <a:prstGeom prst="rect">
            <a:avLst/>
          </a:prstGeom>
          <a:solidFill>
            <a:srgbClr val="FFFFCC"/>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自分</a:t>
            </a:r>
            <a:r>
              <a:rPr kumimoji="1" lang="ja-JP" altLang="en-US" sz="105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の考え</a:t>
            </a:r>
            <a:endParaRPr kumimoji="1" lang="en-US" altLang="ja-JP" sz="105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66" name="正方形/長方形 65"/>
          <p:cNvSpPr/>
          <p:nvPr/>
        </p:nvSpPr>
        <p:spPr>
          <a:xfrm>
            <a:off x="9143060" y="2366319"/>
            <a:ext cx="1120347" cy="978246"/>
          </a:xfrm>
          <a:prstGeom prst="rect">
            <a:avLst/>
          </a:prstGeom>
          <a:solidFill>
            <a:srgbClr val="FFFFCC"/>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自分</a:t>
            </a:r>
            <a:r>
              <a:rPr kumimoji="1" lang="ja-JP" altLang="en-US" sz="105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の考え</a:t>
            </a:r>
            <a:endParaRPr kumimoji="1" lang="en-US" altLang="ja-JP" sz="105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grpSp>
        <p:nvGrpSpPr>
          <p:cNvPr id="67" name="グループ化 66"/>
          <p:cNvGrpSpPr/>
          <p:nvPr/>
        </p:nvGrpSpPr>
        <p:grpSpPr>
          <a:xfrm>
            <a:off x="9162860" y="3448558"/>
            <a:ext cx="1120347" cy="978246"/>
            <a:chOff x="9162860" y="3448558"/>
            <a:chExt cx="1120347" cy="978246"/>
          </a:xfrm>
        </p:grpSpPr>
        <p:sp>
          <p:nvSpPr>
            <p:cNvPr id="68" name="正方形/長方形 67"/>
            <p:cNvSpPr/>
            <p:nvPr/>
          </p:nvSpPr>
          <p:spPr>
            <a:xfrm>
              <a:off x="9162860" y="3448558"/>
              <a:ext cx="1120347" cy="978246"/>
            </a:xfrm>
            <a:prstGeom prst="rect">
              <a:avLst/>
            </a:prstGeom>
            <a:solidFill>
              <a:srgbClr val="CCFFFF"/>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分かったこと</a:t>
              </a:r>
              <a:endParaRPr kumimoji="1" lang="en-US" altLang="ja-JP" sz="105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69" name="テキスト ボックス 68"/>
            <p:cNvSpPr txBox="1"/>
            <p:nvPr/>
          </p:nvSpPr>
          <p:spPr>
            <a:xfrm>
              <a:off x="9238131" y="4191342"/>
              <a:ext cx="969804" cy="18466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引用元</a:t>
              </a:r>
              <a:endParaRPr kumimoji="1" lang="ja-JP" altLang="en-US" sz="6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grpSp>
      <p:grpSp>
        <p:nvGrpSpPr>
          <p:cNvPr id="70" name="グループ化 69"/>
          <p:cNvGrpSpPr/>
          <p:nvPr/>
        </p:nvGrpSpPr>
        <p:grpSpPr>
          <a:xfrm>
            <a:off x="9159831" y="4512265"/>
            <a:ext cx="1120347" cy="978246"/>
            <a:chOff x="9162860" y="3448558"/>
            <a:chExt cx="1120347" cy="978246"/>
          </a:xfrm>
        </p:grpSpPr>
        <p:sp>
          <p:nvSpPr>
            <p:cNvPr id="71" name="正方形/長方形 70"/>
            <p:cNvSpPr/>
            <p:nvPr/>
          </p:nvSpPr>
          <p:spPr>
            <a:xfrm>
              <a:off x="9162860" y="3448558"/>
              <a:ext cx="1120347" cy="978246"/>
            </a:xfrm>
            <a:prstGeom prst="rect">
              <a:avLst/>
            </a:prstGeom>
            <a:solidFill>
              <a:srgbClr val="CCFFFF"/>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分かったこと</a:t>
              </a:r>
              <a:endParaRPr kumimoji="1" lang="en-US" altLang="ja-JP" sz="105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72" name="テキスト ボックス 71"/>
            <p:cNvSpPr txBox="1"/>
            <p:nvPr/>
          </p:nvSpPr>
          <p:spPr>
            <a:xfrm>
              <a:off x="9238131" y="4191342"/>
              <a:ext cx="969804" cy="18466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引用元</a:t>
              </a:r>
              <a:endParaRPr kumimoji="1" lang="ja-JP" altLang="en-US" sz="6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grpSp>
      <p:grpSp>
        <p:nvGrpSpPr>
          <p:cNvPr id="73" name="グループ化 72"/>
          <p:cNvGrpSpPr/>
          <p:nvPr/>
        </p:nvGrpSpPr>
        <p:grpSpPr>
          <a:xfrm>
            <a:off x="9172429" y="5608927"/>
            <a:ext cx="1120347" cy="978246"/>
            <a:chOff x="9162860" y="3448558"/>
            <a:chExt cx="1120347" cy="978246"/>
          </a:xfrm>
        </p:grpSpPr>
        <p:sp>
          <p:nvSpPr>
            <p:cNvPr id="74" name="正方形/長方形 73"/>
            <p:cNvSpPr/>
            <p:nvPr/>
          </p:nvSpPr>
          <p:spPr>
            <a:xfrm>
              <a:off x="9162860" y="3448558"/>
              <a:ext cx="1120347" cy="978246"/>
            </a:xfrm>
            <a:prstGeom prst="rect">
              <a:avLst/>
            </a:prstGeom>
            <a:solidFill>
              <a:srgbClr val="CCFFFF"/>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分かったこと</a:t>
              </a:r>
              <a:endParaRPr kumimoji="1" lang="en-US" altLang="ja-JP" sz="105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75" name="テキスト ボックス 74"/>
            <p:cNvSpPr txBox="1"/>
            <p:nvPr/>
          </p:nvSpPr>
          <p:spPr>
            <a:xfrm>
              <a:off x="9238131" y="4191342"/>
              <a:ext cx="969804" cy="18466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引用元</a:t>
              </a:r>
              <a:endParaRPr kumimoji="1" lang="ja-JP" altLang="en-US" sz="6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grpSp>
      <p:sp>
        <p:nvSpPr>
          <p:cNvPr id="25" name="動作設定ボタン: ホーム 24">
            <a:hlinkClick r:id="" action="ppaction://hlinkshowjump?jump=firstslide" highlightClick="1"/>
          </p:cNvPr>
          <p:cNvSpPr/>
          <p:nvPr/>
        </p:nvSpPr>
        <p:spPr>
          <a:xfrm>
            <a:off x="97113" y="6359609"/>
            <a:ext cx="483044" cy="411892"/>
          </a:xfrm>
          <a:prstGeom prst="actionButtonHom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動作設定ボタン: 戻る 25">
            <a:hlinkClick r:id="" action="ppaction://hlinkshowjump?jump=lastslideviewed" highlightClick="1"/>
          </p:cNvPr>
          <p:cNvSpPr/>
          <p:nvPr/>
        </p:nvSpPr>
        <p:spPr>
          <a:xfrm>
            <a:off x="96749" y="5830811"/>
            <a:ext cx="483044" cy="408821"/>
          </a:xfrm>
          <a:prstGeom prst="actionButtonRetur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067170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 name="表 48"/>
          <p:cNvGraphicFramePr>
            <a:graphicFrameLocks noGrp="1"/>
          </p:cNvGraphicFramePr>
          <p:nvPr>
            <p:extLst/>
          </p:nvPr>
        </p:nvGraphicFramePr>
        <p:xfrm>
          <a:off x="89606" y="148273"/>
          <a:ext cx="4854341" cy="3286899"/>
        </p:xfrm>
        <a:graphic>
          <a:graphicData uri="http://schemas.openxmlformats.org/drawingml/2006/table">
            <a:tbl>
              <a:tblPr firstRow="1" bandRow="1">
                <a:tableStyleId>{5C22544A-7EE6-4342-B048-85BDC9FD1C3A}</a:tableStyleId>
              </a:tblPr>
              <a:tblGrid>
                <a:gridCol w="1313626">
                  <a:extLst>
                    <a:ext uri="{9D8B030D-6E8A-4147-A177-3AD203B41FA5}">
                      <a16:colId xmlns:a16="http://schemas.microsoft.com/office/drawing/2014/main" val="3755272436"/>
                    </a:ext>
                  </a:extLst>
                </a:gridCol>
                <a:gridCol w="2621841">
                  <a:extLst>
                    <a:ext uri="{9D8B030D-6E8A-4147-A177-3AD203B41FA5}">
                      <a16:colId xmlns:a16="http://schemas.microsoft.com/office/drawing/2014/main" val="887260401"/>
                    </a:ext>
                  </a:extLst>
                </a:gridCol>
                <a:gridCol w="918874">
                  <a:extLst>
                    <a:ext uri="{9D8B030D-6E8A-4147-A177-3AD203B41FA5}">
                      <a16:colId xmlns:a16="http://schemas.microsoft.com/office/drawing/2014/main" val="2701367433"/>
                    </a:ext>
                  </a:extLst>
                </a:gridCol>
              </a:tblGrid>
              <a:tr h="399481">
                <a:tc>
                  <a:txBody>
                    <a:bodyPr/>
                    <a:lstStyle/>
                    <a:p>
                      <a:pPr algn="ctr"/>
                      <a:r>
                        <a:rPr kumimoji="1" lang="ja-JP" altLang="en-US" dirty="0" smtClean="0"/>
                        <a:t>終わり</a:t>
                      </a:r>
                      <a:endParaRPr kumimoji="1" lang="ja-JP" altLang="en-US" dirty="0"/>
                    </a:p>
                  </a:txBody>
                  <a:tcPr/>
                </a:tc>
                <a:tc>
                  <a:txBody>
                    <a:bodyPr/>
                    <a:lstStyle/>
                    <a:p>
                      <a:pPr algn="ctr"/>
                      <a:r>
                        <a:rPr kumimoji="1" lang="ja-JP" altLang="en-US" dirty="0" smtClean="0"/>
                        <a:t>中</a:t>
                      </a:r>
                      <a:endParaRPr kumimoji="1" lang="ja-JP" altLang="en-US" dirty="0"/>
                    </a:p>
                  </a:txBody>
                  <a:tcPr/>
                </a:tc>
                <a:tc>
                  <a:txBody>
                    <a:bodyPr/>
                    <a:lstStyle/>
                    <a:p>
                      <a:pPr algn="ctr"/>
                      <a:r>
                        <a:rPr kumimoji="1" lang="ja-JP" altLang="en-US" dirty="0" smtClean="0"/>
                        <a:t>初め</a:t>
                      </a:r>
                      <a:endParaRPr kumimoji="1" lang="ja-JP" altLang="en-US" dirty="0"/>
                    </a:p>
                  </a:txBody>
                  <a:tcPr/>
                </a:tc>
                <a:extLst>
                  <a:ext uri="{0D108BD9-81ED-4DB2-BD59-A6C34878D82A}">
                    <a16:rowId xmlns:a16="http://schemas.microsoft.com/office/drawing/2014/main" val="2854349685"/>
                  </a:ext>
                </a:extLst>
              </a:tr>
              <a:tr h="2887418">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1551203985"/>
                  </a:ext>
                </a:extLst>
              </a:tr>
            </a:tbl>
          </a:graphicData>
        </a:graphic>
      </p:graphicFrame>
      <p:sp>
        <p:nvSpPr>
          <p:cNvPr id="4" name="テキスト ボックス 3"/>
          <p:cNvSpPr txBox="1"/>
          <p:nvPr/>
        </p:nvSpPr>
        <p:spPr>
          <a:xfrm>
            <a:off x="11351222" y="140043"/>
            <a:ext cx="692497" cy="6647934"/>
          </a:xfrm>
          <a:prstGeom prst="rect">
            <a:avLst/>
          </a:prstGeom>
          <a:solidFill>
            <a:srgbClr val="FFCCFF"/>
          </a:solidFill>
        </p:spPr>
        <p:txBody>
          <a:bodyPr vert="eaVert" wrap="square" rtlCol="0">
            <a:spAutoFit/>
          </a:bodyPr>
          <a:lstStyle/>
          <a:p>
            <a:r>
              <a:rPr lang="ja-JP" altLang="en-US" sz="1100" b="1" dirty="0" smtClean="0"/>
              <a:t>かだい</a:t>
            </a:r>
            <a:endParaRPr lang="en-US" altLang="ja-JP" sz="1100" b="1" dirty="0" smtClean="0"/>
          </a:p>
          <a:p>
            <a:r>
              <a:rPr kumimoji="1" lang="ja-JP" altLang="en-US" sz="1100" b="1" dirty="0"/>
              <a:t>　</a:t>
            </a:r>
            <a:r>
              <a:rPr kumimoji="1" lang="ja-JP" altLang="en-US" sz="1100" b="1" dirty="0" smtClean="0"/>
              <a:t>書こうとしたことが</a:t>
            </a:r>
            <a:r>
              <a:rPr lang="ja-JP" altLang="en-US" sz="1100" b="1" dirty="0" smtClean="0"/>
              <a:t>伝わるようにするには、どのような書き方の工夫をすればよいか考えながら、</a:t>
            </a:r>
            <a:endParaRPr lang="en-US" altLang="ja-JP" sz="1100" b="1" dirty="0" smtClean="0"/>
          </a:p>
          <a:p>
            <a:r>
              <a:rPr lang="ja-JP" altLang="en-US" sz="1100" b="1" dirty="0" smtClean="0"/>
              <a:t>自分の考えを書いて伝えよう。</a:t>
            </a:r>
            <a:endParaRPr kumimoji="1" lang="ja-JP" altLang="en-US" sz="1100" b="1" dirty="0"/>
          </a:p>
        </p:txBody>
      </p:sp>
      <p:sp>
        <p:nvSpPr>
          <p:cNvPr id="5" name="テキスト ボックス 4"/>
          <p:cNvSpPr txBox="1"/>
          <p:nvPr/>
        </p:nvSpPr>
        <p:spPr>
          <a:xfrm>
            <a:off x="10575778" y="140042"/>
            <a:ext cx="677108" cy="6647935"/>
          </a:xfrm>
          <a:prstGeom prst="rect">
            <a:avLst/>
          </a:prstGeom>
          <a:noFill/>
          <a:ln>
            <a:solidFill>
              <a:schemeClr val="tx1"/>
            </a:solidFill>
          </a:ln>
        </p:spPr>
        <p:txBody>
          <a:bodyPr vert="eaVert" wrap="square" rtlCol="0">
            <a:spAutoFit/>
          </a:bodyPr>
          <a:lstStyle/>
          <a:p>
            <a:r>
              <a:rPr kumimoji="1" lang="ja-JP" altLang="en-US" sz="1600" dirty="0" smtClean="0"/>
              <a:t>めあて④　例　自分の考えを分かりやすく伝わるように「中」に</a:t>
            </a:r>
            <a:r>
              <a:rPr lang="ja-JP" altLang="en-US" sz="1600" dirty="0" smtClean="0"/>
              <a:t>書く</a:t>
            </a:r>
            <a:endParaRPr lang="en-US" altLang="ja-JP" sz="1600" dirty="0" smtClean="0"/>
          </a:p>
          <a:p>
            <a:r>
              <a:rPr lang="ja-JP" altLang="en-US" sz="1600" dirty="0"/>
              <a:t>　</a:t>
            </a:r>
            <a:r>
              <a:rPr lang="ja-JP" altLang="en-US" sz="1600" dirty="0" smtClean="0"/>
              <a:t>　　　　　内ようを考えよう。</a:t>
            </a:r>
            <a:endParaRPr kumimoji="1" lang="en-US" altLang="ja-JP" sz="1600" dirty="0" smtClean="0"/>
          </a:p>
        </p:txBody>
      </p:sp>
      <p:sp>
        <p:nvSpPr>
          <p:cNvPr id="6" name="テキスト ボックス 5"/>
          <p:cNvSpPr txBox="1"/>
          <p:nvPr/>
        </p:nvSpPr>
        <p:spPr>
          <a:xfrm>
            <a:off x="10046555" y="4283674"/>
            <a:ext cx="430887" cy="2504303"/>
          </a:xfrm>
          <a:prstGeom prst="rect">
            <a:avLst/>
          </a:prstGeom>
          <a:noFill/>
          <a:ln>
            <a:solidFill>
              <a:schemeClr val="tx1"/>
            </a:solidFill>
          </a:ln>
        </p:spPr>
        <p:txBody>
          <a:bodyPr vert="eaVert" wrap="square" rtlCol="0">
            <a:spAutoFit/>
          </a:bodyPr>
          <a:lstStyle/>
          <a:p>
            <a:r>
              <a:rPr lang="ja-JP" altLang="en-US" sz="1600" dirty="0" smtClean="0"/>
              <a:t>名前　</a:t>
            </a:r>
            <a:endParaRPr kumimoji="1" lang="en-US" altLang="ja-JP" sz="1600" dirty="0" smtClean="0"/>
          </a:p>
        </p:txBody>
      </p:sp>
      <p:graphicFrame>
        <p:nvGraphicFramePr>
          <p:cNvPr id="11" name="表 10"/>
          <p:cNvGraphicFramePr>
            <a:graphicFrameLocks noGrp="1"/>
          </p:cNvGraphicFramePr>
          <p:nvPr>
            <p:extLst/>
          </p:nvPr>
        </p:nvGraphicFramePr>
        <p:xfrm>
          <a:off x="5352599" y="152394"/>
          <a:ext cx="4854341" cy="3286899"/>
        </p:xfrm>
        <a:graphic>
          <a:graphicData uri="http://schemas.openxmlformats.org/drawingml/2006/table">
            <a:tbl>
              <a:tblPr firstRow="1" bandRow="1">
                <a:tableStyleId>{5C22544A-7EE6-4342-B048-85BDC9FD1C3A}</a:tableStyleId>
              </a:tblPr>
              <a:tblGrid>
                <a:gridCol w="1079803">
                  <a:extLst>
                    <a:ext uri="{9D8B030D-6E8A-4147-A177-3AD203B41FA5}">
                      <a16:colId xmlns:a16="http://schemas.microsoft.com/office/drawing/2014/main" val="3755272436"/>
                    </a:ext>
                  </a:extLst>
                </a:gridCol>
                <a:gridCol w="2855664">
                  <a:extLst>
                    <a:ext uri="{9D8B030D-6E8A-4147-A177-3AD203B41FA5}">
                      <a16:colId xmlns:a16="http://schemas.microsoft.com/office/drawing/2014/main" val="887260401"/>
                    </a:ext>
                  </a:extLst>
                </a:gridCol>
                <a:gridCol w="918874">
                  <a:extLst>
                    <a:ext uri="{9D8B030D-6E8A-4147-A177-3AD203B41FA5}">
                      <a16:colId xmlns:a16="http://schemas.microsoft.com/office/drawing/2014/main" val="2701367433"/>
                    </a:ext>
                  </a:extLst>
                </a:gridCol>
              </a:tblGrid>
              <a:tr h="399481">
                <a:tc>
                  <a:txBody>
                    <a:bodyPr/>
                    <a:lstStyle/>
                    <a:p>
                      <a:pPr algn="ctr"/>
                      <a:r>
                        <a:rPr kumimoji="1" lang="ja-JP" altLang="en-US" dirty="0" smtClean="0"/>
                        <a:t>終わり</a:t>
                      </a:r>
                      <a:endParaRPr kumimoji="1" lang="ja-JP" altLang="en-US" dirty="0"/>
                    </a:p>
                  </a:txBody>
                  <a:tcPr/>
                </a:tc>
                <a:tc>
                  <a:txBody>
                    <a:bodyPr/>
                    <a:lstStyle/>
                    <a:p>
                      <a:pPr algn="ctr"/>
                      <a:r>
                        <a:rPr kumimoji="1" lang="ja-JP" altLang="en-US" dirty="0" smtClean="0"/>
                        <a:t>中</a:t>
                      </a:r>
                      <a:endParaRPr kumimoji="1" lang="ja-JP" altLang="en-US" dirty="0"/>
                    </a:p>
                  </a:txBody>
                  <a:tcPr/>
                </a:tc>
                <a:tc>
                  <a:txBody>
                    <a:bodyPr/>
                    <a:lstStyle/>
                    <a:p>
                      <a:pPr algn="ctr"/>
                      <a:r>
                        <a:rPr kumimoji="1" lang="ja-JP" altLang="en-US" dirty="0" smtClean="0"/>
                        <a:t>初め</a:t>
                      </a:r>
                      <a:endParaRPr kumimoji="1" lang="ja-JP" altLang="en-US" dirty="0"/>
                    </a:p>
                  </a:txBody>
                  <a:tcPr/>
                </a:tc>
                <a:extLst>
                  <a:ext uri="{0D108BD9-81ED-4DB2-BD59-A6C34878D82A}">
                    <a16:rowId xmlns:a16="http://schemas.microsoft.com/office/drawing/2014/main" val="2854349685"/>
                  </a:ext>
                </a:extLst>
              </a:tr>
              <a:tr h="2887418">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1551203985"/>
                  </a:ext>
                </a:extLst>
              </a:tr>
            </a:tbl>
          </a:graphicData>
        </a:graphic>
      </p:graphicFrame>
      <p:sp>
        <p:nvSpPr>
          <p:cNvPr id="13" name="テキスト ボックス 12"/>
          <p:cNvSpPr txBox="1"/>
          <p:nvPr/>
        </p:nvSpPr>
        <p:spPr>
          <a:xfrm>
            <a:off x="9389635" y="613721"/>
            <a:ext cx="646331" cy="2726724"/>
          </a:xfrm>
          <a:prstGeom prst="rect">
            <a:avLst/>
          </a:prstGeom>
          <a:solidFill>
            <a:schemeClr val="bg1"/>
          </a:solidFill>
          <a:ln>
            <a:noFill/>
          </a:ln>
        </p:spPr>
        <p:txBody>
          <a:bodyPr vert="eaVert" wrap="square" rtlCol="0">
            <a:spAutoFit/>
          </a:bodyPr>
          <a:lstStyle/>
          <a:p>
            <a:r>
              <a:rPr kumimoji="1" lang="ja-JP" altLang="en-US" sz="1000" dirty="0" smtClean="0"/>
              <a:t>　</a:t>
            </a:r>
            <a:r>
              <a:rPr kumimoji="1" lang="ja-JP" altLang="en-US" sz="1000" b="1" dirty="0" smtClean="0"/>
              <a:t>わたしは、調べたことから、大雨がふりそうなときは、テレビやインターネットで情報を確認しておくことが大切だと考えました。</a:t>
            </a:r>
            <a:endParaRPr kumimoji="1" lang="ja-JP" altLang="en-US" sz="1000" b="1" dirty="0"/>
          </a:p>
        </p:txBody>
      </p:sp>
      <p:sp>
        <p:nvSpPr>
          <p:cNvPr id="38" name="テキスト ボックス 37"/>
          <p:cNvSpPr txBox="1"/>
          <p:nvPr/>
        </p:nvSpPr>
        <p:spPr>
          <a:xfrm>
            <a:off x="7844635" y="613720"/>
            <a:ext cx="1415772" cy="2726724"/>
          </a:xfrm>
          <a:prstGeom prst="rect">
            <a:avLst/>
          </a:prstGeom>
          <a:solidFill>
            <a:schemeClr val="bg1"/>
          </a:solidFill>
          <a:ln>
            <a:noFill/>
          </a:ln>
        </p:spPr>
        <p:txBody>
          <a:bodyPr vert="eaVert" wrap="square" rtlCol="0">
            <a:spAutoFit/>
          </a:bodyPr>
          <a:lstStyle/>
          <a:p>
            <a:r>
              <a:rPr kumimoji="1" lang="ja-JP" altLang="en-US" sz="1000" dirty="0" smtClean="0"/>
              <a:t>　</a:t>
            </a:r>
            <a:r>
              <a:rPr lang="ja-JP" altLang="en-US" sz="1000" b="1" dirty="0" smtClean="0"/>
              <a:t>なぜなら、大雨で水があふれた道路を歩くのは、あぶないからです。「災害が起きたら」によると、</a:t>
            </a:r>
            <a:r>
              <a:rPr lang="ja-JP" altLang="en-US" sz="1000" b="1" dirty="0"/>
              <a:t>「大雨で川の水がふえると、下水や用水路から、水があふれ、マンホールのふたが外れることもある</a:t>
            </a:r>
            <a:r>
              <a:rPr lang="ja-JP" altLang="en-US" sz="1000" b="1" dirty="0" smtClean="0"/>
              <a:t>。」そうです。「防災ガイド」では、マンホールのふたが外れ、中から水があふれている写真ものっていました。</a:t>
            </a:r>
            <a:endParaRPr lang="en-US" altLang="ja-JP" sz="1000" b="1" dirty="0" smtClean="0"/>
          </a:p>
        </p:txBody>
      </p:sp>
      <p:sp>
        <p:nvSpPr>
          <p:cNvPr id="39" name="テキスト ボックス 38"/>
          <p:cNvSpPr txBox="1"/>
          <p:nvPr/>
        </p:nvSpPr>
        <p:spPr>
          <a:xfrm>
            <a:off x="6534714" y="613720"/>
            <a:ext cx="1261884" cy="2726724"/>
          </a:xfrm>
          <a:prstGeom prst="rect">
            <a:avLst/>
          </a:prstGeom>
          <a:solidFill>
            <a:schemeClr val="bg1"/>
          </a:solidFill>
          <a:ln>
            <a:noFill/>
          </a:ln>
        </p:spPr>
        <p:txBody>
          <a:bodyPr vert="eaVert" wrap="square" rtlCol="0">
            <a:spAutoFit/>
          </a:bodyPr>
          <a:lstStyle/>
          <a:p>
            <a:r>
              <a:rPr kumimoji="1" lang="ja-JP" altLang="en-US" sz="1000" dirty="0" smtClean="0"/>
              <a:t>　</a:t>
            </a:r>
            <a:r>
              <a:rPr kumimoji="1" lang="ja-JP" altLang="en-US" sz="1000" b="1" dirty="0" smtClean="0"/>
              <a:t>もう一つ理由があります。大雨のときは家にいたほうが安全ですが、場合によっては、別の場所にひなん</a:t>
            </a:r>
            <a:r>
              <a:rPr lang="ja-JP" altLang="en-US" sz="1000" b="1" dirty="0" smtClean="0"/>
              <a:t>したほうがよいこともあるということです。自分が住んでいる地いきが警戒レベル三以上になったら、家にいるよりも。ひなんしたほうが安全です。」と</a:t>
            </a:r>
            <a:r>
              <a:rPr lang="ja-JP" altLang="en-US" sz="1000" b="1" dirty="0"/>
              <a:t>防災</a:t>
            </a:r>
            <a:r>
              <a:rPr kumimoji="1" lang="ja-JP" altLang="en-US" sz="1000" b="1" dirty="0" smtClean="0"/>
              <a:t>館の小松さんがおっしゃっていました。</a:t>
            </a:r>
            <a:endParaRPr lang="en-US" altLang="ja-JP" sz="1000" b="1" dirty="0" smtClean="0"/>
          </a:p>
        </p:txBody>
      </p:sp>
      <p:sp>
        <p:nvSpPr>
          <p:cNvPr id="43" name="テキスト ボックス 42"/>
          <p:cNvSpPr txBox="1"/>
          <p:nvPr/>
        </p:nvSpPr>
        <p:spPr>
          <a:xfrm>
            <a:off x="5584000" y="613720"/>
            <a:ext cx="646331" cy="2726724"/>
          </a:xfrm>
          <a:prstGeom prst="rect">
            <a:avLst/>
          </a:prstGeom>
          <a:solidFill>
            <a:schemeClr val="bg1"/>
          </a:solidFill>
          <a:ln>
            <a:noFill/>
          </a:ln>
        </p:spPr>
        <p:txBody>
          <a:bodyPr vert="eaVert" wrap="square" rtlCol="0">
            <a:spAutoFit/>
          </a:bodyPr>
          <a:lstStyle/>
          <a:p>
            <a:r>
              <a:rPr kumimoji="1" lang="ja-JP" altLang="en-US" sz="1000" dirty="0" smtClean="0"/>
              <a:t>　</a:t>
            </a:r>
            <a:r>
              <a:rPr kumimoji="1" lang="ja-JP" altLang="en-US" sz="1000" b="1" dirty="0" smtClean="0"/>
              <a:t>これらの理由から、大雨が予想されるときは、正しい情報を確認し、ひどくなる前に、安全な</a:t>
            </a:r>
            <a:r>
              <a:rPr lang="ja-JP" altLang="en-US" sz="1000" b="1" dirty="0" smtClean="0"/>
              <a:t>とこ</a:t>
            </a:r>
            <a:r>
              <a:rPr lang="ja-JP" altLang="en-US" sz="1000" b="1" dirty="0"/>
              <a:t>ろ</a:t>
            </a:r>
            <a:r>
              <a:rPr kumimoji="1" lang="ja-JP" altLang="en-US" sz="1000" b="1" dirty="0" smtClean="0"/>
              <a:t>にいくべきだと考えました。</a:t>
            </a:r>
            <a:endParaRPr kumimoji="1" lang="ja-JP" altLang="en-US" sz="1000" b="1" dirty="0"/>
          </a:p>
        </p:txBody>
      </p:sp>
      <p:sp>
        <p:nvSpPr>
          <p:cNvPr id="46" name="テキスト ボックス 45"/>
          <p:cNvSpPr txBox="1"/>
          <p:nvPr/>
        </p:nvSpPr>
        <p:spPr>
          <a:xfrm>
            <a:off x="2826225" y="597240"/>
            <a:ext cx="1107996" cy="2726724"/>
          </a:xfrm>
          <a:prstGeom prst="rect">
            <a:avLst/>
          </a:prstGeom>
          <a:solidFill>
            <a:schemeClr val="bg1"/>
          </a:solidFill>
          <a:ln>
            <a:noFill/>
          </a:ln>
        </p:spPr>
        <p:txBody>
          <a:bodyPr vert="eaVert" wrap="square" rtlCol="0">
            <a:spAutoFit/>
          </a:bodyPr>
          <a:lstStyle/>
          <a:p>
            <a:r>
              <a:rPr kumimoji="1" lang="ja-JP" altLang="en-US" sz="1000" dirty="0" smtClean="0"/>
              <a:t>　</a:t>
            </a:r>
            <a:r>
              <a:rPr kumimoji="1" lang="ja-JP" altLang="en-US" sz="1000" b="1" dirty="0" smtClean="0"/>
              <a:t>例えば、じしん</a:t>
            </a:r>
            <a:r>
              <a:rPr lang="ja-JP" altLang="en-US" sz="1000" b="1" dirty="0" smtClean="0"/>
              <a:t>は、家族全員が家にいるときにおきるとはかぎらない。登下校や家の外にいるときにおきる場合もある。</a:t>
            </a:r>
            <a:r>
              <a:rPr kumimoji="1" lang="ja-JP" altLang="en-US" sz="1000" b="1" dirty="0" smtClean="0"/>
              <a:t>「防災</a:t>
            </a:r>
            <a:r>
              <a:rPr lang="ja-JP" altLang="en-US" sz="1000" b="1" dirty="0"/>
              <a:t>ガイド</a:t>
            </a:r>
            <a:r>
              <a:rPr kumimoji="1" lang="ja-JP" altLang="en-US" sz="1000" b="1" dirty="0" smtClean="0"/>
              <a:t>」では、ひなんするところやれんらく方法などを決めておきましょう。」と書いてあった。</a:t>
            </a:r>
            <a:endParaRPr lang="en-US" altLang="ja-JP" sz="1000" b="1" dirty="0" smtClean="0"/>
          </a:p>
        </p:txBody>
      </p:sp>
      <p:sp>
        <p:nvSpPr>
          <p:cNvPr id="47" name="テキスト ボックス 46"/>
          <p:cNvSpPr txBox="1"/>
          <p:nvPr/>
        </p:nvSpPr>
        <p:spPr>
          <a:xfrm>
            <a:off x="1621881" y="605477"/>
            <a:ext cx="1107996" cy="2726724"/>
          </a:xfrm>
          <a:prstGeom prst="rect">
            <a:avLst/>
          </a:prstGeom>
          <a:solidFill>
            <a:schemeClr val="bg1"/>
          </a:solidFill>
          <a:ln>
            <a:noFill/>
          </a:ln>
        </p:spPr>
        <p:txBody>
          <a:bodyPr vert="eaVert" wrap="square" rtlCol="0">
            <a:spAutoFit/>
          </a:bodyPr>
          <a:lstStyle/>
          <a:p>
            <a:r>
              <a:rPr kumimoji="1" lang="ja-JP" altLang="en-US" sz="1000" dirty="0" smtClean="0"/>
              <a:t>　</a:t>
            </a:r>
            <a:r>
              <a:rPr lang="ja-JP" altLang="en-US" sz="1000" b="1" dirty="0" smtClean="0"/>
              <a:t>地しんのときは、けいたい電話がつながらにこともある。</a:t>
            </a:r>
            <a:r>
              <a:rPr lang="ja-JP" altLang="en-US" sz="1000" b="1" dirty="0"/>
              <a:t>区</a:t>
            </a:r>
            <a:r>
              <a:rPr kumimoji="1" lang="ja-JP" altLang="en-US" sz="1000" b="1" dirty="0" smtClean="0"/>
              <a:t>の資料による</a:t>
            </a:r>
            <a:r>
              <a:rPr lang="ja-JP" altLang="en-US" sz="1000" b="1" dirty="0" smtClean="0"/>
              <a:t>と</a:t>
            </a:r>
            <a:r>
              <a:rPr lang="ja-JP" altLang="en-US" sz="1000" b="1" dirty="0"/>
              <a:t>、</a:t>
            </a:r>
            <a:r>
              <a:rPr lang="ja-JP" altLang="en-US" sz="1000" b="1" dirty="0" smtClean="0"/>
              <a:t>災害用伝言ダイヤル</a:t>
            </a:r>
            <a:r>
              <a:rPr lang="en-US" altLang="ja-JP" sz="1000" b="1" dirty="0" smtClean="0"/>
              <a:t>(</a:t>
            </a:r>
            <a:r>
              <a:rPr lang="ja-JP" altLang="en-US" sz="1000" b="1" dirty="0" smtClean="0"/>
              <a:t>１７１）や災害用伝言板を使うと、相手に無事かどうかを伝えることができることが分かった。けいたい電話以外にも公しゅう電話でも使うことができる。</a:t>
            </a:r>
            <a:endParaRPr lang="en-US" altLang="ja-JP" sz="1000" b="1" dirty="0" smtClean="0"/>
          </a:p>
        </p:txBody>
      </p:sp>
      <p:sp>
        <p:nvSpPr>
          <p:cNvPr id="48" name="テキスト ボックス 47"/>
          <p:cNvSpPr txBox="1"/>
          <p:nvPr/>
        </p:nvSpPr>
        <p:spPr>
          <a:xfrm>
            <a:off x="485040" y="597240"/>
            <a:ext cx="646331" cy="2726724"/>
          </a:xfrm>
          <a:prstGeom prst="rect">
            <a:avLst/>
          </a:prstGeom>
          <a:solidFill>
            <a:schemeClr val="bg1"/>
          </a:solidFill>
          <a:ln>
            <a:noFill/>
          </a:ln>
        </p:spPr>
        <p:txBody>
          <a:bodyPr vert="eaVert" wrap="square" rtlCol="0">
            <a:spAutoFit/>
          </a:bodyPr>
          <a:lstStyle/>
          <a:p>
            <a:r>
              <a:rPr kumimoji="1" lang="ja-JP" altLang="en-US" sz="1000" dirty="0" smtClean="0"/>
              <a:t>　</a:t>
            </a:r>
            <a:r>
              <a:rPr kumimoji="1" lang="ja-JP" altLang="en-US" sz="1000" b="1" dirty="0" smtClean="0"/>
              <a:t>このように、地しんが</a:t>
            </a:r>
            <a:r>
              <a:rPr lang="ja-JP" altLang="en-US" sz="1000" b="1" dirty="0" smtClean="0"/>
              <a:t>おきる前に、家族とひなんするところ、れんらく方法をくわしく話し合ってみてはどうだろうか。</a:t>
            </a:r>
            <a:endParaRPr kumimoji="1" lang="ja-JP" altLang="en-US" sz="1000" b="1" dirty="0"/>
          </a:p>
        </p:txBody>
      </p:sp>
      <p:sp>
        <p:nvSpPr>
          <p:cNvPr id="45" name="テキスト ボックス 44"/>
          <p:cNvSpPr txBox="1"/>
          <p:nvPr/>
        </p:nvSpPr>
        <p:spPr>
          <a:xfrm>
            <a:off x="4253878" y="597240"/>
            <a:ext cx="492443" cy="2726724"/>
          </a:xfrm>
          <a:prstGeom prst="rect">
            <a:avLst/>
          </a:prstGeom>
          <a:solidFill>
            <a:schemeClr val="bg1"/>
          </a:solidFill>
          <a:ln>
            <a:noFill/>
          </a:ln>
        </p:spPr>
        <p:txBody>
          <a:bodyPr vert="eaVert" wrap="square" rtlCol="0">
            <a:spAutoFit/>
          </a:bodyPr>
          <a:lstStyle/>
          <a:p>
            <a:r>
              <a:rPr kumimoji="1" lang="ja-JP" altLang="en-US" sz="1000" dirty="0" smtClean="0"/>
              <a:t>　</a:t>
            </a:r>
            <a:r>
              <a:rPr kumimoji="1" lang="ja-JP" altLang="en-US" sz="1000" b="1" dirty="0" smtClean="0"/>
              <a:t>じしんへのそなえで大切なことは、家族とひなんするところを決めておくことだと思う。</a:t>
            </a:r>
            <a:endParaRPr kumimoji="1" lang="ja-JP" altLang="en-US" sz="1000" b="1" dirty="0"/>
          </a:p>
        </p:txBody>
      </p:sp>
      <p:sp>
        <p:nvSpPr>
          <p:cNvPr id="15" name="正方形/長方形 14"/>
          <p:cNvSpPr/>
          <p:nvPr/>
        </p:nvSpPr>
        <p:spPr>
          <a:xfrm>
            <a:off x="678491" y="3575223"/>
            <a:ext cx="9269727" cy="3183916"/>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t"/>
          <a:lstStyle/>
          <a:p>
            <a:endParaRPr lang="ja-JP" altLang="en-US" sz="1200" b="1" dirty="0">
              <a:solidFill>
                <a:schemeClr val="tx1"/>
              </a:solidFill>
            </a:endParaRPr>
          </a:p>
        </p:txBody>
      </p:sp>
      <p:sp>
        <p:nvSpPr>
          <p:cNvPr id="19" name="正方形/長方形 18"/>
          <p:cNvSpPr/>
          <p:nvPr/>
        </p:nvSpPr>
        <p:spPr>
          <a:xfrm>
            <a:off x="10256108" y="168871"/>
            <a:ext cx="277981" cy="35011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ja-JP" altLang="en-US" b="1" dirty="0" smtClean="0">
                <a:solidFill>
                  <a:schemeClr val="tx1"/>
                </a:solidFill>
              </a:rPr>
              <a:t>ア</a:t>
            </a:r>
            <a:endParaRPr kumimoji="1" lang="ja-JP" altLang="en-US" b="1" dirty="0">
              <a:solidFill>
                <a:schemeClr val="tx1"/>
              </a:solidFill>
            </a:endParaRPr>
          </a:p>
        </p:txBody>
      </p:sp>
      <p:sp>
        <p:nvSpPr>
          <p:cNvPr id="20" name="正方形/長方形 19"/>
          <p:cNvSpPr/>
          <p:nvPr/>
        </p:nvSpPr>
        <p:spPr>
          <a:xfrm>
            <a:off x="5022469" y="168871"/>
            <a:ext cx="277981" cy="35011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ja-JP" altLang="en-US" b="1" dirty="0">
                <a:solidFill>
                  <a:schemeClr val="tx1"/>
                </a:solidFill>
              </a:rPr>
              <a:t>イ</a:t>
            </a:r>
            <a:endParaRPr kumimoji="1" lang="ja-JP" altLang="en-US" b="1" dirty="0">
              <a:solidFill>
                <a:schemeClr val="tx1"/>
              </a:solidFill>
            </a:endParaRPr>
          </a:p>
        </p:txBody>
      </p:sp>
      <p:sp>
        <p:nvSpPr>
          <p:cNvPr id="3" name="テキスト ボックス 2"/>
          <p:cNvSpPr txBox="1"/>
          <p:nvPr/>
        </p:nvSpPr>
        <p:spPr>
          <a:xfrm>
            <a:off x="8686337" y="3575223"/>
            <a:ext cx="1261884" cy="3245708"/>
          </a:xfrm>
          <a:prstGeom prst="rect">
            <a:avLst/>
          </a:prstGeom>
          <a:noFill/>
        </p:spPr>
        <p:txBody>
          <a:bodyPr vert="eaVert" wrap="square" rtlCol="0">
            <a:spAutoFit/>
          </a:bodyPr>
          <a:lstStyle/>
          <a:p>
            <a:r>
              <a:rPr kumimoji="1" lang="ja-JP" altLang="en-US" sz="1400" dirty="0" smtClean="0"/>
              <a:t>◎アとイの文章を</a:t>
            </a:r>
            <a:r>
              <a:rPr lang="ja-JP" altLang="en-US" sz="1400" dirty="0"/>
              <a:t>読</a:t>
            </a:r>
            <a:r>
              <a:rPr lang="ja-JP" altLang="en-US" sz="1400" dirty="0" smtClean="0"/>
              <a:t>んで</a:t>
            </a:r>
            <a:r>
              <a:rPr kumimoji="1" lang="ja-JP" altLang="en-US" sz="1400" dirty="0" smtClean="0"/>
              <a:t>、気付いた</a:t>
            </a:r>
            <a:endParaRPr kumimoji="1" lang="en-US" altLang="ja-JP" sz="1400" dirty="0" smtClean="0"/>
          </a:p>
          <a:p>
            <a:r>
              <a:rPr lang="ja-JP" altLang="en-US" sz="1400" dirty="0"/>
              <a:t>　</a:t>
            </a:r>
            <a:r>
              <a:rPr kumimoji="1" lang="ja-JP" altLang="en-US" sz="1400" dirty="0" smtClean="0"/>
              <a:t>ことを書き出そう。</a:t>
            </a:r>
            <a:endParaRPr kumimoji="1" lang="en-US" altLang="ja-JP" sz="1400" dirty="0" smtClean="0"/>
          </a:p>
          <a:p>
            <a:r>
              <a:rPr lang="ja-JP" altLang="en-US" sz="1400" dirty="0" smtClean="0"/>
              <a:t>・自分の考えが伝わる工夫</a:t>
            </a:r>
            <a:endParaRPr lang="en-US" altLang="ja-JP" sz="1400" dirty="0" smtClean="0"/>
          </a:p>
          <a:p>
            <a:r>
              <a:rPr lang="ja-JP" altLang="en-US" sz="1400" dirty="0"/>
              <a:t>・</a:t>
            </a:r>
            <a:r>
              <a:rPr lang="ja-JP" altLang="en-US" sz="1400" dirty="0" smtClean="0"/>
              <a:t>書き方の工夫</a:t>
            </a:r>
            <a:endParaRPr lang="en-US" altLang="ja-JP" sz="1400" dirty="0" smtClean="0"/>
          </a:p>
          <a:p>
            <a:r>
              <a:rPr kumimoji="1" lang="ja-JP" altLang="en-US" sz="1400" dirty="0" smtClean="0"/>
              <a:t>・</a:t>
            </a:r>
            <a:r>
              <a:rPr lang="ja-JP" altLang="en-US" sz="1400" dirty="0" smtClean="0"/>
              <a:t>文章のとくちょう</a:t>
            </a:r>
            <a:endParaRPr kumimoji="1" lang="en-US" altLang="ja-JP" sz="1400" dirty="0" smtClean="0"/>
          </a:p>
        </p:txBody>
      </p:sp>
      <p:sp>
        <p:nvSpPr>
          <p:cNvPr id="7" name="テキスト ボックス 6"/>
          <p:cNvSpPr txBox="1"/>
          <p:nvPr/>
        </p:nvSpPr>
        <p:spPr>
          <a:xfrm>
            <a:off x="1022701" y="3649362"/>
            <a:ext cx="7663636" cy="3076832"/>
          </a:xfrm>
          <a:prstGeom prst="rect">
            <a:avLst/>
          </a:prstGeom>
          <a:solidFill>
            <a:schemeClr val="bg1"/>
          </a:solidFill>
        </p:spPr>
        <p:txBody>
          <a:bodyPr vert="eaVert" wrap="square" rtlCol="0">
            <a:spAutoFit/>
          </a:bodyPr>
          <a:lstStyle/>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p:txBody>
      </p:sp>
      <p:sp>
        <p:nvSpPr>
          <p:cNvPr id="24" name="動作設定ボタン: ホーム 23">
            <a:hlinkClick r:id="" action="ppaction://hlinkshowjump?jump=firstslide" highlightClick="1"/>
          </p:cNvPr>
          <p:cNvSpPr/>
          <p:nvPr/>
        </p:nvSpPr>
        <p:spPr>
          <a:xfrm>
            <a:off x="97113" y="6359609"/>
            <a:ext cx="483044" cy="411892"/>
          </a:xfrm>
          <a:prstGeom prst="actionButtonHom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動作設定ボタン: 戻る 24">
            <a:hlinkClick r:id="" action="ppaction://hlinkshowjump?jump=lastslideviewed" highlightClick="1"/>
          </p:cNvPr>
          <p:cNvSpPr/>
          <p:nvPr/>
        </p:nvSpPr>
        <p:spPr>
          <a:xfrm>
            <a:off x="97113" y="5895975"/>
            <a:ext cx="483044" cy="408821"/>
          </a:xfrm>
          <a:prstGeom prst="actionButtonRetur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948254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1351222" y="140043"/>
            <a:ext cx="692497" cy="6647934"/>
          </a:xfrm>
          <a:prstGeom prst="rect">
            <a:avLst/>
          </a:prstGeom>
          <a:solidFill>
            <a:srgbClr val="FFCCFF"/>
          </a:solidFill>
        </p:spPr>
        <p:txBody>
          <a:bodyPr vert="eaVert" wrap="square" rtlCol="0">
            <a:spAutoFit/>
          </a:bodyPr>
          <a:lstStyle/>
          <a:p>
            <a:r>
              <a:rPr lang="ja-JP" altLang="en-US" sz="1100" b="1" dirty="0" smtClean="0"/>
              <a:t>かだい</a:t>
            </a:r>
            <a:endParaRPr lang="en-US" altLang="ja-JP" sz="1100" b="1" dirty="0" smtClean="0"/>
          </a:p>
          <a:p>
            <a:r>
              <a:rPr kumimoji="1" lang="ja-JP" altLang="en-US" sz="1100" b="1" dirty="0"/>
              <a:t>　</a:t>
            </a:r>
            <a:r>
              <a:rPr kumimoji="1" lang="ja-JP" altLang="en-US" sz="1100" b="1" dirty="0" smtClean="0"/>
              <a:t>書こうとしたことが</a:t>
            </a:r>
            <a:r>
              <a:rPr lang="ja-JP" altLang="en-US" sz="1100" b="1" dirty="0" smtClean="0"/>
              <a:t>伝わるようにするには、どのような書き方の工夫をすればよいか考えながら、</a:t>
            </a:r>
            <a:endParaRPr lang="en-US" altLang="ja-JP" sz="1100" b="1" dirty="0" smtClean="0"/>
          </a:p>
          <a:p>
            <a:r>
              <a:rPr lang="ja-JP" altLang="en-US" sz="1100" b="1" dirty="0" smtClean="0"/>
              <a:t>自分の考えを書いて伝えよう。</a:t>
            </a:r>
            <a:endParaRPr kumimoji="1" lang="ja-JP" altLang="en-US" sz="1100" b="1" dirty="0"/>
          </a:p>
        </p:txBody>
      </p:sp>
      <p:sp>
        <p:nvSpPr>
          <p:cNvPr id="5" name="テキスト ボックス 4"/>
          <p:cNvSpPr txBox="1"/>
          <p:nvPr/>
        </p:nvSpPr>
        <p:spPr>
          <a:xfrm>
            <a:off x="10821999" y="140042"/>
            <a:ext cx="430887" cy="6647935"/>
          </a:xfrm>
          <a:prstGeom prst="rect">
            <a:avLst/>
          </a:prstGeom>
          <a:noFill/>
          <a:ln>
            <a:solidFill>
              <a:schemeClr val="tx1"/>
            </a:solidFill>
          </a:ln>
        </p:spPr>
        <p:txBody>
          <a:bodyPr vert="eaVert" wrap="square" rtlCol="0">
            <a:spAutoFit/>
          </a:bodyPr>
          <a:lstStyle/>
          <a:p>
            <a:r>
              <a:rPr kumimoji="1" lang="ja-JP" altLang="en-US" sz="1600" dirty="0" smtClean="0"/>
              <a:t>めあて⑤　例　ひつようなじょうほうを整理して、文章を組み立てよう。</a:t>
            </a:r>
            <a:endParaRPr kumimoji="1" lang="en-US" altLang="ja-JP" sz="1600" dirty="0" smtClean="0"/>
          </a:p>
        </p:txBody>
      </p:sp>
      <p:sp>
        <p:nvSpPr>
          <p:cNvPr id="6" name="テキスト ボックス 5"/>
          <p:cNvSpPr txBox="1"/>
          <p:nvPr/>
        </p:nvSpPr>
        <p:spPr>
          <a:xfrm>
            <a:off x="10292776" y="4283674"/>
            <a:ext cx="430887" cy="2504303"/>
          </a:xfrm>
          <a:prstGeom prst="rect">
            <a:avLst/>
          </a:prstGeom>
          <a:noFill/>
          <a:ln>
            <a:solidFill>
              <a:schemeClr val="tx1"/>
            </a:solidFill>
          </a:ln>
        </p:spPr>
        <p:txBody>
          <a:bodyPr vert="eaVert" wrap="square" rtlCol="0">
            <a:spAutoFit/>
          </a:bodyPr>
          <a:lstStyle/>
          <a:p>
            <a:r>
              <a:rPr lang="ja-JP" altLang="en-US" sz="1600" dirty="0" smtClean="0"/>
              <a:t>名前　</a:t>
            </a:r>
            <a:endParaRPr kumimoji="1" lang="en-US" altLang="ja-JP" sz="1600" dirty="0" smtClean="0"/>
          </a:p>
        </p:txBody>
      </p:sp>
      <p:grpSp>
        <p:nvGrpSpPr>
          <p:cNvPr id="16" name="グループ化 15"/>
          <p:cNvGrpSpPr/>
          <p:nvPr/>
        </p:nvGrpSpPr>
        <p:grpSpPr>
          <a:xfrm>
            <a:off x="338635" y="554515"/>
            <a:ext cx="7548173" cy="5607387"/>
            <a:chOff x="330188" y="1081737"/>
            <a:chExt cx="7548173" cy="5607387"/>
          </a:xfrm>
        </p:grpSpPr>
        <p:grpSp>
          <p:nvGrpSpPr>
            <p:cNvPr id="74" name="グループ化 73"/>
            <p:cNvGrpSpPr/>
            <p:nvPr/>
          </p:nvGrpSpPr>
          <p:grpSpPr>
            <a:xfrm>
              <a:off x="330188" y="1081737"/>
              <a:ext cx="7548173" cy="5607387"/>
              <a:chOff x="709647" y="81841"/>
              <a:chExt cx="8015410" cy="5689764"/>
            </a:xfrm>
          </p:grpSpPr>
          <p:grpSp>
            <p:nvGrpSpPr>
              <p:cNvPr id="75" name="グループ化 74"/>
              <p:cNvGrpSpPr/>
              <p:nvPr/>
            </p:nvGrpSpPr>
            <p:grpSpPr>
              <a:xfrm>
                <a:off x="709647" y="81841"/>
                <a:ext cx="8015410" cy="5689764"/>
                <a:chOff x="709647" y="81841"/>
                <a:chExt cx="8015410" cy="5689764"/>
              </a:xfrm>
            </p:grpSpPr>
            <p:grpSp>
              <p:nvGrpSpPr>
                <p:cNvPr id="78" name="グループ化 77"/>
                <p:cNvGrpSpPr/>
                <p:nvPr/>
              </p:nvGrpSpPr>
              <p:grpSpPr>
                <a:xfrm>
                  <a:off x="709647" y="81841"/>
                  <a:ext cx="8015410" cy="5689764"/>
                  <a:chOff x="795129" y="59474"/>
                  <a:chExt cx="10940996" cy="6746519"/>
                </a:xfrm>
              </p:grpSpPr>
              <p:sp>
                <p:nvSpPr>
                  <p:cNvPr id="88" name="角丸四角形 87"/>
                  <p:cNvSpPr/>
                  <p:nvPr/>
                </p:nvSpPr>
                <p:spPr>
                  <a:xfrm>
                    <a:off x="795129" y="2882982"/>
                    <a:ext cx="10940995" cy="1501471"/>
                  </a:xfrm>
                  <a:prstGeom prst="roundRect">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角丸四角形 88"/>
                  <p:cNvSpPr/>
                  <p:nvPr/>
                </p:nvSpPr>
                <p:spPr>
                  <a:xfrm>
                    <a:off x="795129" y="4656810"/>
                    <a:ext cx="10940995" cy="1501471"/>
                  </a:xfrm>
                  <a:prstGeom prst="roundRect">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角丸四角形 89"/>
                  <p:cNvSpPr/>
                  <p:nvPr/>
                </p:nvSpPr>
                <p:spPr>
                  <a:xfrm>
                    <a:off x="795130" y="715619"/>
                    <a:ext cx="10940995" cy="1832610"/>
                  </a:xfrm>
                  <a:prstGeom prst="roundRect">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91" name="フローチャート: 論理積ゲート 90"/>
                  <p:cNvSpPr/>
                  <p:nvPr/>
                </p:nvSpPr>
                <p:spPr>
                  <a:xfrm rot="5400000">
                    <a:off x="5842208" y="2652395"/>
                    <a:ext cx="731520" cy="1192695"/>
                  </a:xfrm>
                  <a:prstGeom prst="flowChartDelay">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正方形/長方形 91"/>
                  <p:cNvSpPr/>
                  <p:nvPr/>
                </p:nvSpPr>
                <p:spPr>
                  <a:xfrm>
                    <a:off x="1013503" y="352772"/>
                    <a:ext cx="3221600" cy="10416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dirty="0" smtClean="0">
                        <a:solidFill>
                          <a:schemeClr val="tx1"/>
                        </a:solidFill>
                      </a:rPr>
                      <a:t>分かったこと①</a:t>
                    </a:r>
                    <a:endParaRPr kumimoji="1" lang="en-US" altLang="ja-JP" dirty="0" smtClean="0">
                      <a:solidFill>
                        <a:schemeClr val="tx1"/>
                      </a:solidFill>
                    </a:endParaRPr>
                  </a:p>
                  <a:p>
                    <a:pPr algn="ctr"/>
                    <a:r>
                      <a:rPr lang="ja-JP" altLang="en-US" dirty="0" smtClean="0">
                        <a:solidFill>
                          <a:schemeClr val="tx1"/>
                        </a:solidFill>
                      </a:rPr>
                      <a:t>（調べたこと）</a:t>
                    </a:r>
                    <a:endParaRPr lang="en-US" altLang="ja-JP" dirty="0">
                      <a:solidFill>
                        <a:schemeClr val="tx1"/>
                      </a:solidFill>
                    </a:endParaRPr>
                  </a:p>
                </p:txBody>
              </p:sp>
              <p:sp>
                <p:nvSpPr>
                  <p:cNvPr id="93" name="正方形/長方形 92"/>
                  <p:cNvSpPr/>
                  <p:nvPr/>
                </p:nvSpPr>
                <p:spPr>
                  <a:xfrm>
                    <a:off x="8049704" y="352772"/>
                    <a:ext cx="3221600" cy="10416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dirty="0" smtClean="0">
                        <a:solidFill>
                          <a:schemeClr val="tx1"/>
                        </a:solidFill>
                      </a:rPr>
                      <a:t>分かったこと②</a:t>
                    </a:r>
                    <a:endParaRPr kumimoji="1" lang="en-US" altLang="ja-JP" dirty="0" smtClean="0">
                      <a:solidFill>
                        <a:schemeClr val="tx1"/>
                      </a:solidFill>
                    </a:endParaRPr>
                  </a:p>
                  <a:p>
                    <a:pPr algn="ctr"/>
                    <a:r>
                      <a:rPr lang="ja-JP" altLang="en-US" dirty="0" smtClean="0">
                        <a:solidFill>
                          <a:schemeClr val="tx1"/>
                        </a:solidFill>
                      </a:rPr>
                      <a:t>（調べたこと）</a:t>
                    </a:r>
                    <a:endParaRPr lang="en-US" altLang="ja-JP" dirty="0">
                      <a:solidFill>
                        <a:schemeClr val="tx1"/>
                      </a:solidFill>
                    </a:endParaRPr>
                  </a:p>
                </p:txBody>
              </p:sp>
              <p:sp>
                <p:nvSpPr>
                  <p:cNvPr id="94" name="正方形/長方形 93"/>
                  <p:cNvSpPr/>
                  <p:nvPr/>
                </p:nvSpPr>
                <p:spPr>
                  <a:xfrm>
                    <a:off x="1134437" y="2507987"/>
                    <a:ext cx="3221600" cy="3475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dirty="0" smtClean="0">
                        <a:solidFill>
                          <a:schemeClr val="tx1"/>
                        </a:solidFill>
                      </a:rPr>
                      <a:t>だか</a:t>
                    </a:r>
                    <a:r>
                      <a:rPr lang="ja-JP" altLang="en-US" dirty="0">
                        <a:solidFill>
                          <a:schemeClr val="tx1"/>
                        </a:solidFill>
                      </a:rPr>
                      <a:t>ら</a:t>
                    </a:r>
                    <a:endParaRPr kumimoji="1" lang="en-US" altLang="ja-JP" dirty="0" smtClean="0">
                      <a:solidFill>
                        <a:schemeClr val="tx1"/>
                      </a:solidFill>
                    </a:endParaRPr>
                  </a:p>
                  <a:p>
                    <a:pPr algn="ctr"/>
                    <a:endParaRPr lang="en-US" altLang="ja-JP" dirty="0">
                      <a:solidFill>
                        <a:schemeClr val="tx1"/>
                      </a:solidFill>
                    </a:endParaRPr>
                  </a:p>
                </p:txBody>
              </p:sp>
              <p:sp>
                <p:nvSpPr>
                  <p:cNvPr id="95" name="正方形/長方形 94"/>
                  <p:cNvSpPr/>
                  <p:nvPr/>
                </p:nvSpPr>
                <p:spPr>
                  <a:xfrm>
                    <a:off x="8012994" y="2519599"/>
                    <a:ext cx="3221600" cy="3475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dirty="0" smtClean="0">
                        <a:solidFill>
                          <a:schemeClr val="tx1"/>
                        </a:solidFill>
                      </a:rPr>
                      <a:t>だか</a:t>
                    </a:r>
                    <a:r>
                      <a:rPr lang="ja-JP" altLang="en-US" dirty="0">
                        <a:solidFill>
                          <a:schemeClr val="tx1"/>
                        </a:solidFill>
                      </a:rPr>
                      <a:t>ら</a:t>
                    </a:r>
                    <a:endParaRPr kumimoji="1" lang="en-US" altLang="ja-JP" dirty="0" smtClean="0">
                      <a:solidFill>
                        <a:schemeClr val="tx1"/>
                      </a:solidFill>
                    </a:endParaRPr>
                  </a:p>
                  <a:p>
                    <a:pPr algn="ctr"/>
                    <a:endParaRPr lang="en-US" altLang="ja-JP" dirty="0">
                      <a:solidFill>
                        <a:schemeClr val="tx1"/>
                      </a:solidFill>
                    </a:endParaRPr>
                  </a:p>
                </p:txBody>
              </p:sp>
              <p:sp>
                <p:nvSpPr>
                  <p:cNvPr id="96" name="正方形/長方形 95"/>
                  <p:cNvSpPr/>
                  <p:nvPr/>
                </p:nvSpPr>
                <p:spPr>
                  <a:xfrm>
                    <a:off x="4602407" y="4328013"/>
                    <a:ext cx="3227036" cy="3429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1600" dirty="0" smtClean="0">
                        <a:solidFill>
                          <a:schemeClr val="tx1"/>
                        </a:solidFill>
                      </a:rPr>
                      <a:t>まとめる</a:t>
                    </a:r>
                    <a:r>
                      <a:rPr lang="ja-JP" altLang="en-US" sz="1600" dirty="0">
                        <a:solidFill>
                          <a:schemeClr val="tx1"/>
                        </a:solidFill>
                      </a:rPr>
                      <a:t>と</a:t>
                    </a:r>
                    <a:endParaRPr kumimoji="1" lang="en-US" altLang="ja-JP" sz="1600" dirty="0" smtClean="0">
                      <a:solidFill>
                        <a:schemeClr val="tx1"/>
                      </a:solidFill>
                    </a:endParaRPr>
                  </a:p>
                  <a:p>
                    <a:pPr algn="ctr"/>
                    <a:endParaRPr lang="en-US" altLang="ja-JP" dirty="0">
                      <a:solidFill>
                        <a:schemeClr val="tx1"/>
                      </a:solidFill>
                    </a:endParaRPr>
                  </a:p>
                </p:txBody>
              </p:sp>
              <p:sp>
                <p:nvSpPr>
                  <p:cNvPr id="97" name="正方形/長方形 96"/>
                  <p:cNvSpPr/>
                  <p:nvPr/>
                </p:nvSpPr>
                <p:spPr>
                  <a:xfrm>
                    <a:off x="7531858" y="6176708"/>
                    <a:ext cx="4204266" cy="629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100" dirty="0" smtClean="0">
                        <a:solidFill>
                          <a:schemeClr val="tx1"/>
                        </a:solidFill>
                      </a:rPr>
                      <a:t>例　〇〇のときは</a:t>
                    </a:r>
                    <a:r>
                      <a:rPr lang="ja-JP" altLang="en-US" sz="1100" dirty="0">
                        <a:solidFill>
                          <a:schemeClr val="tx1"/>
                        </a:solidFill>
                      </a:rPr>
                      <a:t>～</a:t>
                    </a:r>
                    <a:r>
                      <a:rPr lang="ja-JP" altLang="en-US" sz="1100" dirty="0" smtClean="0">
                        <a:solidFill>
                          <a:schemeClr val="tx1"/>
                        </a:solidFill>
                      </a:rPr>
                      <a:t>することが大切である。</a:t>
                    </a:r>
                    <a:endParaRPr lang="en-US" altLang="ja-JP" sz="1100" dirty="0" smtClean="0">
                      <a:solidFill>
                        <a:schemeClr val="tx1"/>
                      </a:solidFill>
                    </a:endParaRPr>
                  </a:p>
                  <a:p>
                    <a:r>
                      <a:rPr lang="ja-JP" altLang="en-US" sz="1100" dirty="0">
                        <a:solidFill>
                          <a:schemeClr val="tx1"/>
                        </a:solidFill>
                      </a:rPr>
                      <a:t>　</a:t>
                    </a:r>
                    <a:r>
                      <a:rPr lang="ja-JP" altLang="en-US" sz="1100" dirty="0" smtClean="0">
                        <a:solidFill>
                          <a:schemeClr val="tx1"/>
                        </a:solidFill>
                      </a:rPr>
                      <a:t>　〇〇にそなえて～するべきだと考える。</a:t>
                    </a:r>
                    <a:r>
                      <a:rPr lang="ja-JP" altLang="en-US" dirty="0" smtClean="0">
                        <a:solidFill>
                          <a:schemeClr val="tx1"/>
                        </a:solidFill>
                      </a:rPr>
                      <a:t>　　　　　</a:t>
                    </a:r>
                    <a:endParaRPr lang="en-US" altLang="ja-JP" dirty="0">
                      <a:solidFill>
                        <a:schemeClr val="tx1"/>
                      </a:solidFill>
                    </a:endParaRPr>
                  </a:p>
                </p:txBody>
              </p:sp>
              <p:sp>
                <p:nvSpPr>
                  <p:cNvPr id="98" name="正方形/長方形 97"/>
                  <p:cNvSpPr/>
                  <p:nvPr/>
                </p:nvSpPr>
                <p:spPr>
                  <a:xfrm>
                    <a:off x="4481547" y="59474"/>
                    <a:ext cx="3434963" cy="918814"/>
                  </a:xfrm>
                  <a:prstGeom prst="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9" name="グループ化 78"/>
                <p:cNvGrpSpPr/>
                <p:nvPr/>
              </p:nvGrpSpPr>
              <p:grpSpPr>
                <a:xfrm>
                  <a:off x="1015327" y="300959"/>
                  <a:ext cx="7428063" cy="4636783"/>
                  <a:chOff x="1015327" y="300959"/>
                  <a:chExt cx="7428063" cy="4636783"/>
                </a:xfrm>
              </p:grpSpPr>
              <p:sp>
                <p:nvSpPr>
                  <p:cNvPr id="80" name="正方形/長方形 79"/>
                  <p:cNvSpPr/>
                  <p:nvPr/>
                </p:nvSpPr>
                <p:spPr>
                  <a:xfrm>
                    <a:off x="3932521" y="300959"/>
                    <a:ext cx="1569660" cy="369332"/>
                  </a:xfrm>
                  <a:prstGeom prst="rect">
                    <a:avLst/>
                  </a:prstGeom>
                </p:spPr>
                <p:txBody>
                  <a:bodyPr wrap="none">
                    <a:spAutoFit/>
                  </a:bodyPr>
                  <a:lstStyle/>
                  <a:p>
                    <a:pPr algn="ctr"/>
                    <a:r>
                      <a:rPr lang="ja-JP" altLang="en-US" b="1" dirty="0"/>
                      <a:t>大雨のそなえ</a:t>
                    </a:r>
                  </a:p>
                </p:txBody>
              </p:sp>
              <p:sp>
                <p:nvSpPr>
                  <p:cNvPr id="83" name="正方形/長方形 82"/>
                  <p:cNvSpPr/>
                  <p:nvPr/>
                </p:nvSpPr>
                <p:spPr>
                  <a:xfrm>
                    <a:off x="1015327" y="2771552"/>
                    <a:ext cx="3049728" cy="657448"/>
                  </a:xfrm>
                  <a:prstGeom prst="rect">
                    <a:avLst/>
                  </a:prstGeom>
                  <a:solidFill>
                    <a:schemeClr val="bg1"/>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endParaRPr kumimoji="1" lang="ja-JP" altLang="en-US" dirty="0">
                      <a:solidFill>
                        <a:schemeClr val="tx1"/>
                      </a:solidFill>
                    </a:endParaRPr>
                  </a:p>
                </p:txBody>
              </p:sp>
              <p:sp>
                <p:nvSpPr>
                  <p:cNvPr id="84" name="正方形/長方形 83"/>
                  <p:cNvSpPr/>
                  <p:nvPr/>
                </p:nvSpPr>
                <p:spPr>
                  <a:xfrm>
                    <a:off x="5393662" y="2782873"/>
                    <a:ext cx="3049728" cy="657448"/>
                  </a:xfrm>
                  <a:prstGeom prst="rect">
                    <a:avLst/>
                  </a:prstGeom>
                  <a:solidFill>
                    <a:schemeClr val="bg1"/>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endParaRPr kumimoji="1" lang="ja-JP" altLang="en-US" dirty="0">
                      <a:solidFill>
                        <a:schemeClr val="tx1"/>
                      </a:solidFill>
                    </a:endParaRPr>
                  </a:p>
                </p:txBody>
              </p:sp>
              <p:sp>
                <p:nvSpPr>
                  <p:cNvPr id="85" name="正方形/長方形 84"/>
                  <p:cNvSpPr/>
                  <p:nvPr/>
                </p:nvSpPr>
                <p:spPr>
                  <a:xfrm>
                    <a:off x="1303436" y="4280294"/>
                    <a:ext cx="7119029" cy="657448"/>
                  </a:xfrm>
                  <a:prstGeom prst="rect">
                    <a:avLst/>
                  </a:prstGeom>
                  <a:solidFill>
                    <a:schemeClr val="bg1"/>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endParaRPr kumimoji="1" lang="ja-JP" altLang="en-US" dirty="0">
                      <a:solidFill>
                        <a:schemeClr val="tx1"/>
                      </a:solidFill>
                    </a:endParaRPr>
                  </a:p>
                </p:txBody>
              </p:sp>
            </p:grpSp>
          </p:grpSp>
          <p:cxnSp>
            <p:nvCxnSpPr>
              <p:cNvPr id="76" name="直線コネクタ 75"/>
              <p:cNvCxnSpPr>
                <a:endCxn id="96" idx="0"/>
              </p:cNvCxnSpPr>
              <p:nvPr/>
            </p:nvCxnSpPr>
            <p:spPr>
              <a:xfrm>
                <a:off x="4671796" y="2446526"/>
                <a:ext cx="9144" cy="123524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7" name="直線矢印コネクタ 76"/>
              <p:cNvCxnSpPr/>
              <p:nvPr/>
            </p:nvCxnSpPr>
            <p:spPr>
              <a:xfrm>
                <a:off x="4668557" y="869848"/>
                <a:ext cx="5639" cy="156345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sp>
          <p:nvSpPr>
            <p:cNvPr id="2" name="正方形/長方形 1"/>
            <p:cNvSpPr/>
            <p:nvPr/>
          </p:nvSpPr>
          <p:spPr>
            <a:xfrm>
              <a:off x="550327" y="3552660"/>
              <a:ext cx="3143470" cy="369332"/>
            </a:xfrm>
            <a:prstGeom prst="rect">
              <a:avLst/>
            </a:prstGeom>
          </p:spPr>
          <p:txBody>
            <a:bodyPr wrap="square">
              <a:spAutoFit/>
            </a:bodyPr>
            <a:lstStyle/>
            <a:p>
              <a:endParaRPr lang="ja-JP" altLang="en-US" dirty="0"/>
            </a:p>
          </p:txBody>
        </p:sp>
        <p:sp>
          <p:nvSpPr>
            <p:cNvPr id="7" name="正方形/長方形 6"/>
            <p:cNvSpPr/>
            <p:nvPr/>
          </p:nvSpPr>
          <p:spPr>
            <a:xfrm>
              <a:off x="4446172" y="3505478"/>
              <a:ext cx="3352631" cy="369332"/>
            </a:xfrm>
            <a:prstGeom prst="rect">
              <a:avLst/>
            </a:prstGeom>
          </p:spPr>
          <p:txBody>
            <a:bodyPr wrap="square">
              <a:spAutoFit/>
            </a:bodyPr>
            <a:lstStyle/>
            <a:p>
              <a:endParaRPr lang="ja-JP" altLang="en-US" dirty="0"/>
            </a:p>
          </p:txBody>
        </p:sp>
        <p:sp>
          <p:nvSpPr>
            <p:cNvPr id="8" name="正方形/長方形 7"/>
            <p:cNvSpPr/>
            <p:nvPr/>
          </p:nvSpPr>
          <p:spPr>
            <a:xfrm>
              <a:off x="458025" y="5559483"/>
              <a:ext cx="7340777" cy="369332"/>
            </a:xfrm>
            <a:prstGeom prst="rect">
              <a:avLst/>
            </a:prstGeom>
          </p:spPr>
          <p:txBody>
            <a:bodyPr wrap="square">
              <a:spAutoFit/>
            </a:bodyPr>
            <a:lstStyle/>
            <a:p>
              <a:endParaRPr lang="ja-JP" altLang="en-US" dirty="0"/>
            </a:p>
          </p:txBody>
        </p:sp>
        <p:sp>
          <p:nvSpPr>
            <p:cNvPr id="9" name="正方形/長方形 8"/>
            <p:cNvSpPr/>
            <p:nvPr/>
          </p:nvSpPr>
          <p:spPr>
            <a:xfrm>
              <a:off x="458025" y="5067875"/>
              <a:ext cx="7211897" cy="369332"/>
            </a:xfrm>
            <a:prstGeom prst="rect">
              <a:avLst/>
            </a:prstGeom>
          </p:spPr>
          <p:txBody>
            <a:bodyPr wrap="square">
              <a:spAutoFit/>
            </a:bodyPr>
            <a:lstStyle/>
            <a:p>
              <a:endParaRPr lang="ja-JP" altLang="en-US" b="1" dirty="0"/>
            </a:p>
          </p:txBody>
        </p:sp>
      </p:grpSp>
      <p:pic>
        <p:nvPicPr>
          <p:cNvPr id="17" name="図 16"/>
          <p:cNvPicPr>
            <a:picLocks noChangeAspect="1"/>
          </p:cNvPicPr>
          <p:nvPr/>
        </p:nvPicPr>
        <p:blipFill>
          <a:blip r:embed="rId2"/>
          <a:stretch>
            <a:fillRect/>
          </a:stretch>
        </p:blipFill>
        <p:spPr>
          <a:xfrm>
            <a:off x="7989403" y="140042"/>
            <a:ext cx="2734260" cy="2020690"/>
          </a:xfrm>
          <a:prstGeom prst="rect">
            <a:avLst/>
          </a:prstGeom>
        </p:spPr>
      </p:pic>
      <p:sp>
        <p:nvSpPr>
          <p:cNvPr id="32" name="動作設定ボタン: ホーム 31">
            <a:hlinkClick r:id="" action="ppaction://hlinkshowjump?jump=firstslide" highlightClick="1"/>
          </p:cNvPr>
          <p:cNvSpPr/>
          <p:nvPr/>
        </p:nvSpPr>
        <p:spPr>
          <a:xfrm>
            <a:off x="97113" y="6359609"/>
            <a:ext cx="483044" cy="411892"/>
          </a:xfrm>
          <a:prstGeom prst="actionButtonHom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動作設定ボタン: 戻る 33">
            <a:hlinkClick r:id="" action="ppaction://hlinkshowjump?jump=lastslideviewed" highlightClick="1"/>
          </p:cNvPr>
          <p:cNvSpPr/>
          <p:nvPr/>
        </p:nvSpPr>
        <p:spPr>
          <a:xfrm>
            <a:off x="97113" y="5871392"/>
            <a:ext cx="483044" cy="408821"/>
          </a:xfrm>
          <a:prstGeom prst="actionButtonRetur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556196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1351222" y="140043"/>
            <a:ext cx="692497" cy="6647934"/>
          </a:xfrm>
          <a:prstGeom prst="rect">
            <a:avLst/>
          </a:prstGeom>
          <a:solidFill>
            <a:srgbClr val="FFCCFF"/>
          </a:solidFill>
        </p:spPr>
        <p:txBody>
          <a:bodyPr vert="eaVert" wrap="square" rtlCol="0">
            <a:spAutoFit/>
          </a:bodyPr>
          <a:lstStyle/>
          <a:p>
            <a:r>
              <a:rPr lang="ja-JP" altLang="en-US" sz="1100" b="1" dirty="0" smtClean="0"/>
              <a:t>かだい</a:t>
            </a:r>
            <a:endParaRPr lang="en-US" altLang="ja-JP" sz="1100" b="1" dirty="0" smtClean="0"/>
          </a:p>
          <a:p>
            <a:r>
              <a:rPr kumimoji="1" lang="ja-JP" altLang="en-US" sz="1100" b="1" dirty="0"/>
              <a:t>　</a:t>
            </a:r>
            <a:r>
              <a:rPr kumimoji="1" lang="ja-JP" altLang="en-US" sz="1100" b="1" dirty="0" smtClean="0"/>
              <a:t>書こうとしたことが</a:t>
            </a:r>
            <a:r>
              <a:rPr lang="ja-JP" altLang="en-US" sz="1100" b="1" dirty="0" smtClean="0"/>
              <a:t>伝わるようにするには、どのような書き方の工夫をすればよいか考えながら、</a:t>
            </a:r>
            <a:endParaRPr lang="en-US" altLang="ja-JP" sz="1100" b="1" dirty="0" smtClean="0"/>
          </a:p>
          <a:p>
            <a:r>
              <a:rPr lang="ja-JP" altLang="en-US" sz="1100" b="1" dirty="0" smtClean="0"/>
              <a:t>自分の考えを書いて伝えよう。</a:t>
            </a:r>
            <a:endParaRPr kumimoji="1" lang="ja-JP" altLang="en-US" sz="1100" b="1" dirty="0"/>
          </a:p>
        </p:txBody>
      </p:sp>
      <p:sp>
        <p:nvSpPr>
          <p:cNvPr id="5" name="テキスト ボックス 4"/>
          <p:cNvSpPr txBox="1"/>
          <p:nvPr/>
        </p:nvSpPr>
        <p:spPr>
          <a:xfrm>
            <a:off x="10821999" y="140042"/>
            <a:ext cx="430887" cy="6647935"/>
          </a:xfrm>
          <a:prstGeom prst="rect">
            <a:avLst/>
          </a:prstGeom>
          <a:noFill/>
          <a:ln>
            <a:solidFill>
              <a:schemeClr val="tx1"/>
            </a:solidFill>
          </a:ln>
        </p:spPr>
        <p:txBody>
          <a:bodyPr vert="eaVert" wrap="square" rtlCol="0">
            <a:spAutoFit/>
          </a:bodyPr>
          <a:lstStyle/>
          <a:p>
            <a:r>
              <a:rPr kumimoji="1" lang="ja-JP" altLang="en-US" sz="1600" dirty="0" smtClean="0"/>
              <a:t>めあて⑥　例「初め」「中」「終わり」の組み立てで、下書きをしよう。</a:t>
            </a:r>
            <a:endParaRPr kumimoji="1" lang="en-US" altLang="ja-JP" sz="1600" dirty="0" smtClean="0"/>
          </a:p>
        </p:txBody>
      </p:sp>
      <p:sp>
        <p:nvSpPr>
          <p:cNvPr id="6" name="テキスト ボックス 5"/>
          <p:cNvSpPr txBox="1"/>
          <p:nvPr/>
        </p:nvSpPr>
        <p:spPr>
          <a:xfrm>
            <a:off x="10292776" y="4283674"/>
            <a:ext cx="430887" cy="2504303"/>
          </a:xfrm>
          <a:prstGeom prst="rect">
            <a:avLst/>
          </a:prstGeom>
          <a:noFill/>
          <a:ln>
            <a:solidFill>
              <a:schemeClr val="tx1"/>
            </a:solidFill>
          </a:ln>
        </p:spPr>
        <p:txBody>
          <a:bodyPr vert="eaVert" wrap="square" rtlCol="0">
            <a:spAutoFit/>
          </a:bodyPr>
          <a:lstStyle/>
          <a:p>
            <a:r>
              <a:rPr lang="ja-JP" altLang="en-US" sz="1600" dirty="0" smtClean="0"/>
              <a:t>名前　</a:t>
            </a:r>
            <a:endParaRPr kumimoji="1" lang="en-US" altLang="ja-JP" sz="1600" dirty="0" smtClean="0"/>
          </a:p>
        </p:txBody>
      </p:sp>
      <p:graphicFrame>
        <p:nvGraphicFramePr>
          <p:cNvPr id="34" name="表 33"/>
          <p:cNvGraphicFramePr>
            <a:graphicFrameLocks noGrp="1"/>
          </p:cNvGraphicFramePr>
          <p:nvPr>
            <p:extLst/>
          </p:nvPr>
        </p:nvGraphicFramePr>
        <p:xfrm>
          <a:off x="222423" y="301588"/>
          <a:ext cx="7144064" cy="4935863"/>
        </p:xfrm>
        <a:graphic>
          <a:graphicData uri="http://schemas.openxmlformats.org/drawingml/2006/table">
            <a:tbl>
              <a:tblPr firstRow="1" bandRow="1">
                <a:tableStyleId>{5C22544A-7EE6-4342-B048-85BDC9FD1C3A}</a:tableStyleId>
              </a:tblPr>
              <a:tblGrid>
                <a:gridCol w="1375718">
                  <a:extLst>
                    <a:ext uri="{9D8B030D-6E8A-4147-A177-3AD203B41FA5}">
                      <a16:colId xmlns:a16="http://schemas.microsoft.com/office/drawing/2014/main" val="3755272436"/>
                    </a:ext>
                  </a:extLst>
                </a:gridCol>
                <a:gridCol w="4576812">
                  <a:extLst>
                    <a:ext uri="{9D8B030D-6E8A-4147-A177-3AD203B41FA5}">
                      <a16:colId xmlns:a16="http://schemas.microsoft.com/office/drawing/2014/main" val="887260401"/>
                    </a:ext>
                  </a:extLst>
                </a:gridCol>
                <a:gridCol w="1191534">
                  <a:extLst>
                    <a:ext uri="{9D8B030D-6E8A-4147-A177-3AD203B41FA5}">
                      <a16:colId xmlns:a16="http://schemas.microsoft.com/office/drawing/2014/main" val="2701367433"/>
                    </a:ext>
                  </a:extLst>
                </a:gridCol>
              </a:tblGrid>
              <a:tr h="360247">
                <a:tc>
                  <a:txBody>
                    <a:bodyPr/>
                    <a:lstStyle/>
                    <a:p>
                      <a:pPr algn="ctr"/>
                      <a:r>
                        <a:rPr kumimoji="1" lang="ja-JP" altLang="en-US" dirty="0" smtClean="0"/>
                        <a:t>終わり</a:t>
                      </a:r>
                      <a:endParaRPr kumimoji="1" lang="ja-JP" altLang="en-US" dirty="0"/>
                    </a:p>
                  </a:txBody>
                  <a:tcPr/>
                </a:tc>
                <a:tc>
                  <a:txBody>
                    <a:bodyPr/>
                    <a:lstStyle/>
                    <a:p>
                      <a:pPr algn="ctr"/>
                      <a:r>
                        <a:rPr kumimoji="1" lang="ja-JP" altLang="en-US" dirty="0" smtClean="0"/>
                        <a:t>中</a:t>
                      </a:r>
                      <a:endParaRPr kumimoji="1" lang="ja-JP" altLang="en-US" dirty="0"/>
                    </a:p>
                  </a:txBody>
                  <a:tcPr/>
                </a:tc>
                <a:tc>
                  <a:txBody>
                    <a:bodyPr/>
                    <a:lstStyle/>
                    <a:p>
                      <a:pPr algn="ctr"/>
                      <a:r>
                        <a:rPr kumimoji="1" lang="ja-JP" altLang="en-US" dirty="0" smtClean="0"/>
                        <a:t>初め</a:t>
                      </a:r>
                      <a:endParaRPr kumimoji="1" lang="ja-JP" altLang="en-US" dirty="0"/>
                    </a:p>
                  </a:txBody>
                  <a:tcPr/>
                </a:tc>
                <a:extLst>
                  <a:ext uri="{0D108BD9-81ED-4DB2-BD59-A6C34878D82A}">
                    <a16:rowId xmlns:a16="http://schemas.microsoft.com/office/drawing/2014/main" val="2854349685"/>
                  </a:ext>
                </a:extLst>
              </a:tr>
              <a:tr h="4570103">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1551203985"/>
                  </a:ext>
                </a:extLst>
              </a:tr>
            </a:tbl>
          </a:graphicData>
        </a:graphic>
      </p:graphicFrame>
      <p:sp>
        <p:nvSpPr>
          <p:cNvPr id="51" name="四角形吹き出し 50"/>
          <p:cNvSpPr/>
          <p:nvPr/>
        </p:nvSpPr>
        <p:spPr>
          <a:xfrm>
            <a:off x="7620001" y="3904736"/>
            <a:ext cx="2471350" cy="1332716"/>
          </a:xfrm>
          <a:prstGeom prst="wedgeRectCallout">
            <a:avLst>
              <a:gd name="adj1" fmla="val 1744"/>
              <a:gd name="adj2" fmla="val 7986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b="1" dirty="0" smtClean="0">
                <a:solidFill>
                  <a:schemeClr val="tx1">
                    <a:lumMod val="75000"/>
                    <a:lumOff val="25000"/>
                  </a:schemeClr>
                </a:solidFill>
                <a:latin typeface="メイリオ" panose="020B0604030504040204" pitchFamily="50" charset="-128"/>
                <a:ea typeface="メイリオ" panose="020B0604030504040204" pitchFamily="50" charset="-128"/>
              </a:rPr>
              <a:t>下書きがおわったら、</a:t>
            </a:r>
            <a:endParaRPr lang="en-US" altLang="ja-JP" sz="1600" b="1"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600" b="1" dirty="0" smtClean="0">
                <a:solidFill>
                  <a:schemeClr val="tx1">
                    <a:lumMod val="75000"/>
                    <a:lumOff val="25000"/>
                  </a:schemeClr>
                </a:solidFill>
                <a:latin typeface="メイリオ" panose="020B0604030504040204" pitchFamily="50" charset="-128"/>
                <a:ea typeface="メイリオ" panose="020B0604030504040204" pitchFamily="50" charset="-128"/>
              </a:rPr>
              <a:t>コピーして、次のシートにはりつけよう。</a:t>
            </a:r>
            <a:endParaRPr kumimoji="1" lang="ja-JP" altLang="en-US" sz="1600" b="1"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6825915" y="778493"/>
            <a:ext cx="430887" cy="4275437"/>
          </a:xfrm>
          <a:prstGeom prst="rect">
            <a:avLst/>
          </a:prstGeom>
          <a:solidFill>
            <a:schemeClr val="bg1"/>
          </a:solidFill>
          <a:ln>
            <a:solidFill>
              <a:schemeClr val="bg1"/>
            </a:solidFill>
          </a:ln>
        </p:spPr>
        <p:txBody>
          <a:bodyPr vert="eaVert" wrap="square" rtlCol="0">
            <a:spAutoFit/>
          </a:bodyPr>
          <a:lstStyle/>
          <a:p>
            <a:pPr lvl="0"/>
            <a:r>
              <a:rPr lang="ja-JP" altLang="en-US" sz="1600" b="1" dirty="0" smtClean="0">
                <a:solidFill>
                  <a:prstClr val="black"/>
                </a:solidFill>
              </a:rPr>
              <a:t>　</a:t>
            </a:r>
            <a:endParaRPr lang="ja-JP" altLang="en-US" sz="1600" b="1" dirty="0">
              <a:solidFill>
                <a:prstClr val="black"/>
              </a:solidFill>
            </a:endParaRPr>
          </a:p>
        </p:txBody>
      </p:sp>
      <p:sp>
        <p:nvSpPr>
          <p:cNvPr id="16" name="テキスト ボックス 15"/>
          <p:cNvSpPr txBox="1"/>
          <p:nvPr/>
        </p:nvSpPr>
        <p:spPr>
          <a:xfrm>
            <a:off x="5663744" y="786867"/>
            <a:ext cx="430887" cy="4275403"/>
          </a:xfrm>
          <a:prstGeom prst="rect">
            <a:avLst/>
          </a:prstGeom>
          <a:solidFill>
            <a:schemeClr val="bg1"/>
          </a:solidFill>
          <a:ln>
            <a:noFill/>
          </a:ln>
        </p:spPr>
        <p:txBody>
          <a:bodyPr vert="eaVert" wrap="square" rtlCol="0">
            <a:spAutoFit/>
          </a:bodyPr>
          <a:lstStyle/>
          <a:p>
            <a:pPr lvl="0"/>
            <a:r>
              <a:rPr lang="ja-JP" altLang="en-US" sz="1600" b="1" dirty="0" smtClean="0">
                <a:solidFill>
                  <a:prstClr val="black"/>
                </a:solidFill>
              </a:rPr>
              <a:t>　</a:t>
            </a:r>
            <a:endParaRPr lang="en-US" altLang="ja-JP" sz="1600" b="1" dirty="0">
              <a:solidFill>
                <a:prstClr val="black"/>
              </a:solidFill>
            </a:endParaRPr>
          </a:p>
        </p:txBody>
      </p:sp>
      <p:sp>
        <p:nvSpPr>
          <p:cNvPr id="17" name="テキスト ボックス 16"/>
          <p:cNvSpPr txBox="1"/>
          <p:nvPr/>
        </p:nvSpPr>
        <p:spPr>
          <a:xfrm>
            <a:off x="3422054" y="782731"/>
            <a:ext cx="430887" cy="4279539"/>
          </a:xfrm>
          <a:prstGeom prst="rect">
            <a:avLst/>
          </a:prstGeom>
          <a:solidFill>
            <a:schemeClr val="bg1"/>
          </a:solidFill>
          <a:ln>
            <a:solidFill>
              <a:schemeClr val="bg1"/>
            </a:solidFill>
          </a:ln>
        </p:spPr>
        <p:txBody>
          <a:bodyPr vert="eaVert" wrap="square" rtlCol="0">
            <a:spAutoFit/>
          </a:bodyPr>
          <a:lstStyle/>
          <a:p>
            <a:pPr lvl="0"/>
            <a:r>
              <a:rPr lang="ja-JP" altLang="en-US" sz="1600" b="1" dirty="0" smtClean="0">
                <a:solidFill>
                  <a:prstClr val="black"/>
                </a:solidFill>
              </a:rPr>
              <a:t>　</a:t>
            </a:r>
            <a:endParaRPr lang="en-US" altLang="ja-JP" sz="1600" b="1" dirty="0">
              <a:solidFill>
                <a:prstClr val="black"/>
              </a:solidFill>
            </a:endParaRPr>
          </a:p>
        </p:txBody>
      </p:sp>
      <p:sp>
        <p:nvSpPr>
          <p:cNvPr id="18" name="テキスト ボックス 17"/>
          <p:cNvSpPr txBox="1"/>
          <p:nvPr/>
        </p:nvSpPr>
        <p:spPr>
          <a:xfrm>
            <a:off x="1060986" y="786867"/>
            <a:ext cx="430887" cy="4279539"/>
          </a:xfrm>
          <a:prstGeom prst="rect">
            <a:avLst/>
          </a:prstGeom>
          <a:solidFill>
            <a:schemeClr val="bg1"/>
          </a:solidFill>
          <a:ln>
            <a:solidFill>
              <a:schemeClr val="bg1"/>
            </a:solidFill>
          </a:ln>
        </p:spPr>
        <p:txBody>
          <a:bodyPr vert="eaVert" wrap="square" rtlCol="0">
            <a:spAutoFit/>
          </a:bodyPr>
          <a:lstStyle/>
          <a:p>
            <a:pPr lvl="0"/>
            <a:r>
              <a:rPr lang="ja-JP" altLang="en-US" sz="1600" b="1" dirty="0" smtClean="0">
                <a:solidFill>
                  <a:prstClr val="black"/>
                </a:solidFill>
              </a:rPr>
              <a:t>　</a:t>
            </a:r>
            <a:endParaRPr lang="ja-JP" altLang="en-US" sz="1600" b="1" dirty="0">
              <a:solidFill>
                <a:prstClr val="black"/>
              </a:solidFill>
            </a:endParaRPr>
          </a:p>
        </p:txBody>
      </p:sp>
      <p:pic>
        <p:nvPicPr>
          <p:cNvPr id="10" name="図 9"/>
          <p:cNvPicPr>
            <a:picLocks noChangeAspect="1"/>
          </p:cNvPicPr>
          <p:nvPr/>
        </p:nvPicPr>
        <p:blipFill>
          <a:blip r:embed="rId2"/>
          <a:stretch>
            <a:fillRect/>
          </a:stretch>
        </p:blipFill>
        <p:spPr>
          <a:xfrm>
            <a:off x="7405907" y="301588"/>
            <a:ext cx="3376671" cy="2344751"/>
          </a:xfrm>
          <a:prstGeom prst="rect">
            <a:avLst/>
          </a:prstGeom>
        </p:spPr>
      </p:pic>
      <p:sp>
        <p:nvSpPr>
          <p:cNvPr id="20" name="動作設定ボタン: ホーム 19">
            <a:hlinkClick r:id="" action="ppaction://hlinkshowjump?jump=firstslide" highlightClick="1"/>
          </p:cNvPr>
          <p:cNvSpPr/>
          <p:nvPr/>
        </p:nvSpPr>
        <p:spPr>
          <a:xfrm>
            <a:off x="97113" y="6359609"/>
            <a:ext cx="483044" cy="411892"/>
          </a:xfrm>
          <a:prstGeom prst="actionButtonHom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動作設定ボタン: 戻る 20">
            <a:hlinkClick r:id="" action="ppaction://hlinkshowjump?jump=lastslideviewed" highlightClick="1"/>
          </p:cNvPr>
          <p:cNvSpPr/>
          <p:nvPr/>
        </p:nvSpPr>
        <p:spPr>
          <a:xfrm>
            <a:off x="97113" y="5895975"/>
            <a:ext cx="483044" cy="408821"/>
          </a:xfrm>
          <a:prstGeom prst="actionButtonRetur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9" name="図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79980" y="5391920"/>
            <a:ext cx="912876" cy="912876"/>
          </a:xfrm>
          <a:prstGeom prst="rect">
            <a:avLst/>
          </a:prstGeom>
        </p:spPr>
      </p:pic>
    </p:spTree>
    <p:extLst>
      <p:ext uri="{BB962C8B-B14F-4D97-AF65-F5344CB8AC3E}">
        <p14:creationId xmlns:p14="http://schemas.microsoft.com/office/powerpoint/2010/main" val="20606384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グループ化 3"/>
          <p:cNvGrpSpPr/>
          <p:nvPr/>
        </p:nvGrpSpPr>
        <p:grpSpPr>
          <a:xfrm>
            <a:off x="57665" y="178438"/>
            <a:ext cx="2743200" cy="463293"/>
            <a:chOff x="0" y="87822"/>
            <a:chExt cx="2743200" cy="463293"/>
          </a:xfrm>
        </p:grpSpPr>
        <p:sp>
          <p:nvSpPr>
            <p:cNvPr id="15" name="楕円 14"/>
            <p:cNvSpPr/>
            <p:nvPr/>
          </p:nvSpPr>
          <p:spPr>
            <a:xfrm>
              <a:off x="168555" y="87822"/>
              <a:ext cx="482234" cy="452296"/>
            </a:xfrm>
            <a:prstGeom prst="ellipse">
              <a:avLst/>
            </a:prstGeom>
            <a:solidFill>
              <a:srgbClr val="FF7C80"/>
            </a:solidFill>
            <a:ln w="25400">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900" dirty="0" smtClean="0">
                <a:solidFill>
                  <a:schemeClr val="tx1"/>
                </a:solidFill>
              </a:endParaRPr>
            </a:p>
            <a:p>
              <a:pPr algn="ctr"/>
              <a:endParaRPr kumimoji="1" lang="ja-JP" altLang="en-US" sz="1400" dirty="0">
                <a:solidFill>
                  <a:schemeClr val="tx1">
                    <a:lumMod val="75000"/>
                    <a:lumOff val="25000"/>
                  </a:schemeClr>
                </a:solidFill>
              </a:endParaRPr>
            </a:p>
          </p:txBody>
        </p:sp>
        <p:sp>
          <p:nvSpPr>
            <p:cNvPr id="3" name="角丸四角形 2"/>
            <p:cNvSpPr/>
            <p:nvPr/>
          </p:nvSpPr>
          <p:spPr>
            <a:xfrm>
              <a:off x="0" y="161215"/>
              <a:ext cx="2743200"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lumMod val="65000"/>
                      <a:lumOff val="35000"/>
                    </a:schemeClr>
                  </a:solidFill>
                  <a:latin typeface="メイリオ" panose="020B0604030504040204" pitchFamily="50" charset="-128"/>
                  <a:ea typeface="メイリオ" panose="020B0604030504040204" pitchFamily="50" charset="-128"/>
                </a:rPr>
                <a:t>学習課題の設定　</a:t>
              </a:r>
              <a:endParaRPr kumimoji="1" lang="ja-JP" altLang="en-US" sz="2400"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grpSp>
      <p:sp>
        <p:nvSpPr>
          <p:cNvPr id="12" name="角丸四角形 11"/>
          <p:cNvSpPr/>
          <p:nvPr/>
        </p:nvSpPr>
        <p:spPr>
          <a:xfrm>
            <a:off x="407652" y="1721935"/>
            <a:ext cx="11262049" cy="783193"/>
          </a:xfrm>
          <a:prstGeom prst="roundRect">
            <a:avLst/>
          </a:prstGeom>
          <a:noFill/>
          <a:ln w="57150">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r>
              <a:rPr kumimoji="1" lang="en-US" altLang="ja-JP" sz="2000" b="1" dirty="0" smtClean="0">
                <a:solidFill>
                  <a:schemeClr val="tx1">
                    <a:lumMod val="75000"/>
                    <a:lumOff val="25000"/>
                  </a:schemeClr>
                </a:solidFill>
                <a:latin typeface="メイリオ" panose="020B0604030504040204" pitchFamily="50" charset="-128"/>
                <a:ea typeface="メイリオ" panose="020B0604030504040204" pitchFamily="50" charset="-128"/>
              </a:rPr>
              <a:t>【</a:t>
            </a:r>
            <a:r>
              <a:rPr kumimoji="1" lang="ja-JP" altLang="en-US" sz="2000" b="1" dirty="0" smtClean="0">
                <a:solidFill>
                  <a:schemeClr val="tx1">
                    <a:lumMod val="75000"/>
                    <a:lumOff val="25000"/>
                  </a:schemeClr>
                </a:solidFill>
                <a:latin typeface="メイリオ" panose="020B0604030504040204" pitchFamily="50" charset="-128"/>
                <a:ea typeface="メイリオ" panose="020B0604030504040204" pitchFamily="50" charset="-128"/>
              </a:rPr>
              <a:t>課題</a:t>
            </a:r>
            <a:r>
              <a:rPr kumimoji="1" lang="en-US" altLang="ja-JP" sz="2000" b="1" dirty="0" smtClean="0">
                <a:solidFill>
                  <a:schemeClr val="tx1">
                    <a:lumMod val="75000"/>
                    <a:lumOff val="25000"/>
                  </a:schemeClr>
                </a:solidFill>
                <a:latin typeface="メイリオ" panose="020B0604030504040204" pitchFamily="50" charset="-128"/>
                <a:ea typeface="メイリオ" panose="020B0604030504040204" pitchFamily="50" charset="-128"/>
              </a:rPr>
              <a:t>】</a:t>
            </a:r>
            <a:r>
              <a:rPr kumimoji="1" lang="ja-JP" altLang="en-US" sz="2000" b="1" dirty="0" smtClean="0">
                <a:solidFill>
                  <a:schemeClr val="tx1">
                    <a:lumMod val="75000"/>
                    <a:lumOff val="25000"/>
                  </a:schemeClr>
                </a:solidFill>
                <a:latin typeface="メイリオ" panose="020B0604030504040204" pitchFamily="50" charset="-128"/>
                <a:ea typeface="メイリオ" panose="020B0604030504040204" pitchFamily="50" charset="-128"/>
              </a:rPr>
              <a:t>書こうとしたことが伝わるようにするには、どのように書き方の工夫をすればよいか</a:t>
            </a:r>
            <a:endParaRPr kumimoji="1" lang="en-US" altLang="ja-JP" sz="2000" b="1"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2000" b="1" dirty="0" smtClean="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 </a:t>
            </a:r>
            <a:r>
              <a:rPr kumimoji="1" lang="ja-JP" altLang="en-US" sz="2000" b="1" dirty="0" smtClean="0">
                <a:solidFill>
                  <a:schemeClr val="tx1">
                    <a:lumMod val="75000"/>
                    <a:lumOff val="25000"/>
                  </a:schemeClr>
                </a:solidFill>
                <a:latin typeface="メイリオ" panose="020B0604030504040204" pitchFamily="50" charset="-128"/>
                <a:ea typeface="メイリオ" panose="020B0604030504040204" pitchFamily="50" charset="-128"/>
              </a:rPr>
              <a:t>考えながら、自分の考え</a:t>
            </a:r>
            <a:r>
              <a:rPr lang="ja-JP" altLang="en-US" sz="2000" b="1" dirty="0" smtClean="0">
                <a:solidFill>
                  <a:schemeClr val="tx1">
                    <a:lumMod val="75000"/>
                    <a:lumOff val="25000"/>
                  </a:schemeClr>
                </a:solidFill>
                <a:latin typeface="メイリオ" panose="020B0604030504040204" pitchFamily="50" charset="-128"/>
                <a:ea typeface="メイリオ" panose="020B0604030504040204" pitchFamily="50" charset="-128"/>
              </a:rPr>
              <a:t>を書いて伝えよう。</a:t>
            </a:r>
            <a:endParaRPr kumimoji="1"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13" name="正方形/長方形 12"/>
          <p:cNvSpPr/>
          <p:nvPr/>
        </p:nvSpPr>
        <p:spPr>
          <a:xfrm>
            <a:off x="226220" y="3708702"/>
            <a:ext cx="11420669" cy="1569660"/>
          </a:xfrm>
          <a:prstGeom prst="rect">
            <a:avLst/>
          </a:prstGeom>
          <a:noFill/>
        </p:spPr>
        <p:style>
          <a:lnRef idx="2">
            <a:schemeClr val="accent3">
              <a:shade val="50000"/>
            </a:schemeClr>
          </a:lnRef>
          <a:fillRef idx="1">
            <a:schemeClr val="accent3"/>
          </a:fillRef>
          <a:effectRef idx="0">
            <a:schemeClr val="accent3"/>
          </a:effectRef>
          <a:fontRef idx="minor">
            <a:schemeClr val="lt1"/>
          </a:fontRef>
        </p:style>
        <p:txBody>
          <a:bodyPr wrap="square" rtlCol="0" anchor="t">
            <a:spAutoFit/>
          </a:bodyPr>
          <a:lstStyle/>
          <a:p>
            <a:r>
              <a:rPr lang="ja-JP" altLang="en-US" dirty="0" smtClean="0">
                <a:solidFill>
                  <a:schemeClr val="tx1">
                    <a:lumMod val="75000"/>
                    <a:lumOff val="25000"/>
                  </a:schemeClr>
                </a:solidFill>
              </a:rPr>
              <a:t>　</a:t>
            </a:r>
            <a:r>
              <a:rPr lang="ja-JP" altLang="en-US" sz="2400" b="1" dirty="0" smtClean="0">
                <a:solidFill>
                  <a:schemeClr val="tx1">
                    <a:lumMod val="75000"/>
                    <a:lumOff val="25000"/>
                  </a:schemeClr>
                </a:solidFill>
                <a:latin typeface="メイリオ" panose="020B0604030504040204" pitchFamily="50" charset="-128"/>
                <a:ea typeface="メイリオ" panose="020B0604030504040204" pitchFamily="50" charset="-128"/>
              </a:rPr>
              <a:t>関東大震災から</a:t>
            </a:r>
            <a:r>
              <a:rPr lang="en-US" altLang="ja-JP" sz="2400" b="1" dirty="0">
                <a:solidFill>
                  <a:schemeClr val="tx1">
                    <a:lumMod val="75000"/>
                    <a:lumOff val="25000"/>
                  </a:schemeClr>
                </a:solidFill>
                <a:latin typeface="メイリオ" panose="020B0604030504040204" pitchFamily="50" charset="-128"/>
                <a:ea typeface="メイリオ" panose="020B0604030504040204" pitchFamily="50" charset="-128"/>
              </a:rPr>
              <a:t>100</a:t>
            </a:r>
            <a:r>
              <a:rPr lang="ja-JP" altLang="en-US" sz="2400" b="1" dirty="0" smtClean="0">
                <a:solidFill>
                  <a:schemeClr val="tx1">
                    <a:lumMod val="75000"/>
                    <a:lumOff val="25000"/>
                  </a:schemeClr>
                </a:solidFill>
                <a:latin typeface="メイリオ" panose="020B0604030504040204" pitchFamily="50" charset="-128"/>
                <a:ea typeface="メイリオ" panose="020B0604030504040204" pitchFamily="50" charset="-128"/>
              </a:rPr>
              <a:t>年が経過していることを踏まえ、もしものときにどのような備えが必要か、自分の考えをまとめる。</a:t>
            </a:r>
            <a:endParaRPr kumimoji="1" lang="en-US" altLang="ja-JP" sz="2400" b="1"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en-US" altLang="ja-JP" sz="2400" b="1" dirty="0" smtClean="0">
                <a:solidFill>
                  <a:schemeClr val="tx1">
                    <a:lumMod val="75000"/>
                    <a:lumOff val="25000"/>
                  </a:schemeClr>
                </a:solidFill>
                <a:latin typeface="メイリオ" panose="020B0604030504040204" pitchFamily="50" charset="-128"/>
                <a:ea typeface="メイリオ" panose="020B0604030504040204" pitchFamily="50" charset="-128"/>
              </a:rPr>
              <a:t>【</a:t>
            </a:r>
            <a:r>
              <a:rPr lang="ja-JP" altLang="en-US" sz="2400" b="1" dirty="0" smtClean="0">
                <a:solidFill>
                  <a:schemeClr val="tx1">
                    <a:lumMod val="75000"/>
                    <a:lumOff val="25000"/>
                  </a:schemeClr>
                </a:solidFill>
                <a:latin typeface="メイリオ" panose="020B0604030504040204" pitchFamily="50" charset="-128"/>
                <a:ea typeface="メイリオ" panose="020B0604030504040204" pitchFamily="50" charset="-128"/>
              </a:rPr>
              <a:t>学習のゴール</a:t>
            </a:r>
            <a:r>
              <a:rPr lang="en-US" altLang="ja-JP" sz="2400" b="1" dirty="0" smtClean="0">
                <a:solidFill>
                  <a:schemeClr val="tx1">
                    <a:lumMod val="75000"/>
                    <a:lumOff val="25000"/>
                  </a:schemeClr>
                </a:solidFill>
                <a:latin typeface="メイリオ" panose="020B0604030504040204" pitchFamily="50" charset="-128"/>
                <a:ea typeface="メイリオ" panose="020B0604030504040204" pitchFamily="50" charset="-128"/>
              </a:rPr>
              <a:t>】</a:t>
            </a:r>
            <a:endParaRPr kumimoji="1" lang="en-US" altLang="ja-JP" sz="2400" b="1"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2400" b="1"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2400" b="1" dirty="0" smtClean="0">
                <a:solidFill>
                  <a:schemeClr val="tx1">
                    <a:lumMod val="75000"/>
                    <a:lumOff val="25000"/>
                  </a:schemeClr>
                </a:solidFill>
                <a:latin typeface="メイリオ" panose="020B0604030504040204" pitchFamily="50" charset="-128"/>
                <a:ea typeface="メイリオ" panose="020B0604030504040204" pitchFamily="50" charset="-128"/>
              </a:rPr>
              <a:t>２年生に向け、電子防災ブックを作成する。</a:t>
            </a:r>
            <a:endParaRPr kumimoji="1" lang="ja-JP" altLang="en-US" sz="2400" b="1" dirty="0">
              <a:solidFill>
                <a:schemeClr val="tx1">
                  <a:lumMod val="75000"/>
                  <a:lumOff val="25000"/>
                </a:schemeClr>
              </a:solidFill>
              <a:latin typeface="メイリオ" panose="020B0604030504040204" pitchFamily="50" charset="-128"/>
              <a:ea typeface="メイリオ" panose="020B0604030504040204" pitchFamily="50" charset="-128"/>
            </a:endParaRPr>
          </a:p>
        </p:txBody>
      </p:sp>
      <p:grpSp>
        <p:nvGrpSpPr>
          <p:cNvPr id="8" name="グループ化 7"/>
          <p:cNvGrpSpPr/>
          <p:nvPr/>
        </p:nvGrpSpPr>
        <p:grpSpPr>
          <a:xfrm>
            <a:off x="2313990" y="5440397"/>
            <a:ext cx="3575221" cy="1390181"/>
            <a:chOff x="7320370" y="5069604"/>
            <a:chExt cx="3174635" cy="1390181"/>
          </a:xfrm>
        </p:grpSpPr>
        <p:sp>
          <p:nvSpPr>
            <p:cNvPr id="14" name="雲形吹き出し 13"/>
            <p:cNvSpPr/>
            <p:nvPr/>
          </p:nvSpPr>
          <p:spPr>
            <a:xfrm>
              <a:off x="7320370" y="5069604"/>
              <a:ext cx="3174635" cy="1390181"/>
            </a:xfrm>
            <a:prstGeom prst="cloudCallout">
              <a:avLst>
                <a:gd name="adj1" fmla="val -60479"/>
                <a:gd name="adj2" fmla="val -53465"/>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16" name="正方形/長方形 15"/>
            <p:cNvSpPr/>
            <p:nvPr/>
          </p:nvSpPr>
          <p:spPr>
            <a:xfrm>
              <a:off x="7714345" y="5343500"/>
              <a:ext cx="2722772" cy="10899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400" b="1" dirty="0" smtClean="0">
                  <a:solidFill>
                    <a:schemeClr val="tx1">
                      <a:lumMod val="75000"/>
                      <a:lumOff val="25000"/>
                    </a:schemeClr>
                  </a:solidFill>
                  <a:latin typeface="メイリオ" panose="020B0604030504040204" pitchFamily="50" charset="-128"/>
                  <a:ea typeface="メイリオ" panose="020B0604030504040204" pitchFamily="50" charset="-128"/>
                </a:rPr>
                <a:t>【</a:t>
              </a:r>
              <a:r>
                <a:rPr lang="ja-JP" altLang="en-US" sz="1400" b="1" dirty="0" smtClean="0">
                  <a:solidFill>
                    <a:schemeClr val="tx1">
                      <a:lumMod val="75000"/>
                      <a:lumOff val="25000"/>
                    </a:schemeClr>
                  </a:solidFill>
                  <a:latin typeface="メイリオ" panose="020B0604030504040204" pitchFamily="50" charset="-128"/>
                  <a:ea typeface="メイリオ" panose="020B0604030504040204" pitchFamily="50" charset="-128"/>
                </a:rPr>
                <a:t>２</a:t>
              </a:r>
              <a:r>
                <a:rPr kumimoji="1" lang="ja-JP" altLang="en-US" sz="1400" b="1" dirty="0" smtClean="0">
                  <a:solidFill>
                    <a:schemeClr val="tx1">
                      <a:lumMod val="75000"/>
                      <a:lumOff val="25000"/>
                    </a:schemeClr>
                  </a:solidFill>
                  <a:latin typeface="メイリオ" panose="020B0604030504040204" pitchFamily="50" charset="-128"/>
                  <a:ea typeface="メイリオ" panose="020B0604030504040204" pitchFamily="50" charset="-128"/>
                </a:rPr>
                <a:t>年生向けにした理由</a:t>
              </a:r>
              <a:r>
                <a:rPr kumimoji="1" lang="en-US" altLang="ja-JP" sz="1400" b="1" dirty="0" smtClean="0">
                  <a:solidFill>
                    <a:schemeClr val="tx1">
                      <a:lumMod val="75000"/>
                      <a:lumOff val="25000"/>
                    </a:schemeClr>
                  </a:solidFill>
                  <a:latin typeface="メイリオ" panose="020B0604030504040204" pitchFamily="50" charset="-128"/>
                  <a:ea typeface="メイリオ" panose="020B0604030504040204" pitchFamily="50" charset="-128"/>
                </a:rPr>
                <a:t>】</a:t>
              </a:r>
            </a:p>
            <a:p>
              <a:r>
                <a:rPr lang="ja-JP" altLang="en-US" sz="1400" b="1" dirty="0" smtClean="0">
                  <a:solidFill>
                    <a:schemeClr val="tx1">
                      <a:lumMod val="75000"/>
                      <a:lumOff val="25000"/>
                    </a:schemeClr>
                  </a:solidFill>
                  <a:latin typeface="メイリオ" panose="020B0604030504040204" pitchFamily="50" charset="-128"/>
                  <a:ea typeface="メイリオ" panose="020B0604030504040204" pitchFamily="50" charset="-128"/>
                </a:rPr>
                <a:t>・相手意識をもたせる。</a:t>
              </a:r>
              <a:endParaRPr lang="en-US" altLang="ja-JP" sz="1400" b="1"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kumimoji="1" lang="ja-JP" altLang="en-US" sz="1400" b="1" dirty="0" smtClean="0">
                  <a:solidFill>
                    <a:schemeClr val="tx1">
                      <a:lumMod val="75000"/>
                      <a:lumOff val="25000"/>
                    </a:schemeClr>
                  </a:solidFill>
                  <a:latin typeface="メイリオ" panose="020B0604030504040204" pitchFamily="50" charset="-128"/>
                  <a:ea typeface="メイリオ" panose="020B0604030504040204" pitchFamily="50" charset="-128"/>
                </a:rPr>
                <a:t>・調べたこと</a:t>
              </a:r>
              <a:r>
                <a:rPr lang="ja-JP" altLang="en-US" sz="1400" b="1" dirty="0" smtClean="0">
                  <a:solidFill>
                    <a:schemeClr val="tx1">
                      <a:lumMod val="75000"/>
                      <a:lumOff val="25000"/>
                    </a:schemeClr>
                  </a:solidFill>
                  <a:latin typeface="メイリオ" panose="020B0604030504040204" pitchFamily="50" charset="-128"/>
                  <a:ea typeface="メイリオ" panose="020B0604030504040204" pitchFamily="50" charset="-128"/>
                </a:rPr>
                <a:t>を分かりやすい</a:t>
              </a:r>
              <a:endParaRPr lang="en-US" altLang="ja-JP" sz="1400" b="1"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b="1"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400" b="1" dirty="0" smtClean="0">
                  <a:solidFill>
                    <a:schemeClr val="tx1">
                      <a:lumMod val="75000"/>
                      <a:lumOff val="25000"/>
                    </a:schemeClr>
                  </a:solidFill>
                  <a:latin typeface="メイリオ" panose="020B0604030504040204" pitchFamily="50" charset="-128"/>
                  <a:ea typeface="メイリオ" panose="020B0604030504040204" pitchFamily="50" charset="-128"/>
                </a:rPr>
                <a:t>言葉で考えさせる。</a:t>
              </a:r>
              <a:endParaRPr kumimoji="1" lang="en-US" altLang="ja-JP" sz="1400" b="1" dirty="0" smtClean="0">
                <a:solidFill>
                  <a:schemeClr val="tx1">
                    <a:lumMod val="75000"/>
                    <a:lumOff val="25000"/>
                  </a:schemeClr>
                </a:solidFill>
                <a:latin typeface="メイリオ" panose="020B0604030504040204" pitchFamily="50" charset="-128"/>
                <a:ea typeface="メイリオ" panose="020B0604030504040204" pitchFamily="50" charset="-128"/>
              </a:endParaRPr>
            </a:p>
            <a:p>
              <a:endParaRPr kumimoji="1" lang="ja-JP" altLang="en-US" dirty="0">
                <a:solidFill>
                  <a:schemeClr val="tx1">
                    <a:lumMod val="75000"/>
                    <a:lumOff val="25000"/>
                  </a:schemeClr>
                </a:solidFill>
              </a:endParaRPr>
            </a:p>
          </p:txBody>
        </p:sp>
      </p:grpSp>
      <p:sp>
        <p:nvSpPr>
          <p:cNvPr id="21" name="角丸四角形 20"/>
          <p:cNvSpPr/>
          <p:nvPr/>
        </p:nvSpPr>
        <p:spPr>
          <a:xfrm>
            <a:off x="5537845" y="1825067"/>
            <a:ext cx="2743200"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25" name="角丸四角形 24"/>
          <p:cNvSpPr/>
          <p:nvPr/>
        </p:nvSpPr>
        <p:spPr>
          <a:xfrm>
            <a:off x="2313990" y="261066"/>
            <a:ext cx="1917567"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chemeClr val="tx1">
                    <a:lumMod val="65000"/>
                    <a:lumOff val="35000"/>
                  </a:schemeClr>
                </a:solidFill>
                <a:latin typeface="メイリオ" panose="020B0604030504040204" pitchFamily="50" charset="-128"/>
                <a:ea typeface="メイリオ" panose="020B0604030504040204" pitchFamily="50" charset="-128"/>
              </a:rPr>
              <a:t>（１／</a:t>
            </a:r>
            <a:r>
              <a:rPr lang="en-US" altLang="ja-JP" sz="2400" b="1" dirty="0" smtClean="0">
                <a:solidFill>
                  <a:schemeClr val="tx1">
                    <a:lumMod val="65000"/>
                    <a:lumOff val="35000"/>
                  </a:schemeClr>
                </a:solidFill>
                <a:latin typeface="メイリオ" panose="020B0604030504040204" pitchFamily="50" charset="-128"/>
                <a:ea typeface="メイリオ" panose="020B0604030504040204" pitchFamily="50" charset="-128"/>
              </a:rPr>
              <a:t>12</a:t>
            </a:r>
            <a:r>
              <a:rPr lang="ja-JP" altLang="en-US" sz="2400" b="1" dirty="0" smtClean="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sz="2400"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23" name="動作設定ボタン: ホーム 22">
            <a:hlinkClick r:id="" action="ppaction://hlinkshowjump?jump=firstslide" highlightClick="1"/>
          </p:cNvPr>
          <p:cNvSpPr/>
          <p:nvPr/>
        </p:nvSpPr>
        <p:spPr>
          <a:xfrm>
            <a:off x="163780" y="6341901"/>
            <a:ext cx="483044" cy="411892"/>
          </a:xfrm>
          <a:prstGeom prst="actionButtonHom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動作設定ボタン: 戻る 23">
            <a:hlinkClick r:id="" action="ppaction://hlinkshowjump?jump=lastslideviewed" highlightClick="1"/>
          </p:cNvPr>
          <p:cNvSpPr/>
          <p:nvPr/>
        </p:nvSpPr>
        <p:spPr>
          <a:xfrm>
            <a:off x="163780" y="5878267"/>
            <a:ext cx="483044" cy="408821"/>
          </a:xfrm>
          <a:prstGeom prst="actionButtonRetur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467337" y="598232"/>
            <a:ext cx="11524735" cy="8064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smtClean="0">
                <a:solidFill>
                  <a:schemeClr val="tx1">
                    <a:lumMod val="75000"/>
                    <a:lumOff val="25000"/>
                  </a:schemeClr>
                </a:solidFill>
              </a:rPr>
              <a:t>【</a:t>
            </a:r>
            <a:r>
              <a:rPr lang="ja-JP" altLang="en-US" dirty="0" smtClean="0">
                <a:solidFill>
                  <a:schemeClr val="tx1">
                    <a:lumMod val="75000"/>
                    <a:lumOff val="25000"/>
                  </a:schemeClr>
                </a:solidFill>
              </a:rPr>
              <a:t>指導上の留意点</a:t>
            </a:r>
            <a:r>
              <a:rPr lang="en-US" altLang="ja-JP" dirty="0" smtClean="0">
                <a:solidFill>
                  <a:schemeClr val="tx1">
                    <a:lumMod val="75000"/>
                    <a:lumOff val="25000"/>
                  </a:schemeClr>
                </a:solidFill>
              </a:rPr>
              <a:t>】</a:t>
            </a:r>
            <a:r>
              <a:rPr lang="ja-JP" altLang="en-US" dirty="0" smtClean="0">
                <a:solidFill>
                  <a:schemeClr val="tx1">
                    <a:lumMod val="75000"/>
                    <a:lumOff val="25000"/>
                  </a:schemeClr>
                </a:solidFill>
              </a:rPr>
              <a:t>学習の課題を確認し、学習の見通しがもてるようにする。</a:t>
            </a:r>
            <a:endParaRPr lang="en-US" altLang="ja-JP" dirty="0" smtClean="0">
              <a:solidFill>
                <a:schemeClr val="tx1">
                  <a:lumMod val="75000"/>
                  <a:lumOff val="25000"/>
                </a:schemeClr>
              </a:solidFill>
            </a:endParaRPr>
          </a:p>
          <a:p>
            <a:r>
              <a:rPr lang="ja-JP" altLang="en-US" dirty="0">
                <a:solidFill>
                  <a:schemeClr val="tx1">
                    <a:lumMod val="75000"/>
                    <a:lumOff val="25000"/>
                  </a:schemeClr>
                </a:solidFill>
              </a:rPr>
              <a:t>　</a:t>
            </a:r>
            <a:r>
              <a:rPr lang="ja-JP" altLang="en-US" dirty="0" smtClean="0">
                <a:solidFill>
                  <a:schemeClr val="tx1">
                    <a:lumMod val="75000"/>
                    <a:lumOff val="25000"/>
                  </a:schemeClr>
                </a:solidFill>
              </a:rPr>
              <a:t>　　　　　　　　学習のゴールを伝え、どのようなことを</a:t>
            </a:r>
            <a:r>
              <a:rPr lang="ja-JP" altLang="en-US" dirty="0">
                <a:solidFill>
                  <a:schemeClr val="tx1">
                    <a:lumMod val="75000"/>
                    <a:lumOff val="25000"/>
                  </a:schemeClr>
                </a:solidFill>
              </a:rPr>
              <a:t>意識</a:t>
            </a:r>
            <a:r>
              <a:rPr lang="ja-JP" altLang="en-US" dirty="0" smtClean="0">
                <a:solidFill>
                  <a:schemeClr val="tx1">
                    <a:lumMod val="75000"/>
                    <a:lumOff val="25000"/>
                  </a:schemeClr>
                </a:solidFill>
              </a:rPr>
              <a:t>して文章を書くとよいかを考えるようにする。　</a:t>
            </a:r>
            <a:r>
              <a:rPr lang="ja-JP" altLang="en-US" dirty="0">
                <a:solidFill>
                  <a:schemeClr val="tx1">
                    <a:lumMod val="75000"/>
                    <a:lumOff val="25000"/>
                  </a:schemeClr>
                </a:solidFill>
              </a:rPr>
              <a:t>　</a:t>
            </a:r>
            <a:endParaRPr kumimoji="1" lang="ja-JP" altLang="en-US" dirty="0">
              <a:solidFill>
                <a:schemeClr val="tx1">
                  <a:lumMod val="75000"/>
                  <a:lumOff val="25000"/>
                </a:schemeClr>
              </a:solidFill>
            </a:endParaRPr>
          </a:p>
        </p:txBody>
      </p:sp>
      <p:sp>
        <p:nvSpPr>
          <p:cNvPr id="19" name="正方形/長方形 18"/>
          <p:cNvSpPr/>
          <p:nvPr/>
        </p:nvSpPr>
        <p:spPr>
          <a:xfrm>
            <a:off x="405301" y="1273781"/>
            <a:ext cx="2502655" cy="5272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b="1" dirty="0" smtClean="0">
                <a:solidFill>
                  <a:schemeClr val="tx1">
                    <a:lumMod val="75000"/>
                    <a:lumOff val="25000"/>
                  </a:schemeClr>
                </a:solidFill>
                <a:latin typeface="メイリオ" panose="020B0604030504040204" pitchFamily="50" charset="-128"/>
                <a:ea typeface="メイリオ" panose="020B0604030504040204" pitchFamily="50" charset="-128"/>
              </a:rPr>
              <a:t>①学習課題を提示する。</a:t>
            </a:r>
            <a:r>
              <a:rPr lang="ja-JP" altLang="en-US" dirty="0">
                <a:solidFill>
                  <a:schemeClr val="tx1">
                    <a:lumMod val="75000"/>
                    <a:lumOff val="25000"/>
                  </a:schemeClr>
                </a:solidFill>
              </a:rPr>
              <a:t>　</a:t>
            </a:r>
            <a:endParaRPr kumimoji="1" lang="ja-JP" altLang="en-US" dirty="0">
              <a:solidFill>
                <a:schemeClr val="tx1">
                  <a:lumMod val="75000"/>
                  <a:lumOff val="25000"/>
                </a:schemeClr>
              </a:solidFill>
            </a:endParaRPr>
          </a:p>
        </p:txBody>
      </p:sp>
      <p:sp>
        <p:nvSpPr>
          <p:cNvPr id="20" name="正方形/長方形 19"/>
          <p:cNvSpPr/>
          <p:nvPr/>
        </p:nvSpPr>
        <p:spPr>
          <a:xfrm>
            <a:off x="405298" y="2541295"/>
            <a:ext cx="3062829" cy="5272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b="1" dirty="0" smtClean="0">
                <a:solidFill>
                  <a:schemeClr val="tx1">
                    <a:lumMod val="75000"/>
                    <a:lumOff val="25000"/>
                  </a:schemeClr>
                </a:solidFill>
                <a:latin typeface="メイリオ" panose="020B0604030504040204" pitchFamily="50" charset="-128"/>
                <a:ea typeface="メイリオ" panose="020B0604030504040204" pitchFamily="50" charset="-128"/>
              </a:rPr>
              <a:t>②学習の</a:t>
            </a:r>
            <a:r>
              <a:rPr lang="ja-JP" altLang="en-US" b="1" dirty="0">
                <a:solidFill>
                  <a:schemeClr val="tx1">
                    <a:lumMod val="75000"/>
                    <a:lumOff val="25000"/>
                  </a:schemeClr>
                </a:solidFill>
                <a:latin typeface="メイリオ" panose="020B0604030504040204" pitchFamily="50" charset="-128"/>
                <a:ea typeface="メイリオ" panose="020B0604030504040204" pitchFamily="50" charset="-128"/>
              </a:rPr>
              <a:t>ゴール</a:t>
            </a:r>
            <a:r>
              <a:rPr lang="ja-JP" altLang="en-US" b="1" dirty="0" smtClean="0">
                <a:solidFill>
                  <a:schemeClr val="tx1">
                    <a:lumMod val="75000"/>
                    <a:lumOff val="25000"/>
                  </a:schemeClr>
                </a:solidFill>
                <a:latin typeface="メイリオ" panose="020B0604030504040204" pitchFamily="50" charset="-128"/>
                <a:ea typeface="メイリオ" panose="020B0604030504040204" pitchFamily="50" charset="-128"/>
              </a:rPr>
              <a:t>を伝える。</a:t>
            </a:r>
            <a:r>
              <a:rPr lang="ja-JP" altLang="en-US" dirty="0">
                <a:solidFill>
                  <a:schemeClr val="tx1">
                    <a:lumMod val="75000"/>
                    <a:lumOff val="25000"/>
                  </a:schemeClr>
                </a:solidFill>
              </a:rPr>
              <a:t>　</a:t>
            </a:r>
            <a:endParaRPr kumimoji="1" lang="ja-JP" altLang="en-US" dirty="0">
              <a:solidFill>
                <a:schemeClr val="tx1">
                  <a:lumMod val="75000"/>
                  <a:lumOff val="25000"/>
                </a:schemeClr>
              </a:solidFill>
            </a:endParaRPr>
          </a:p>
        </p:txBody>
      </p:sp>
      <p:grpSp>
        <p:nvGrpSpPr>
          <p:cNvPr id="7" name="グループ化 6"/>
          <p:cNvGrpSpPr/>
          <p:nvPr/>
        </p:nvGrpSpPr>
        <p:grpSpPr>
          <a:xfrm>
            <a:off x="3468127" y="2648924"/>
            <a:ext cx="8199222" cy="952149"/>
            <a:chOff x="3468128" y="2893931"/>
            <a:chExt cx="8199222" cy="952149"/>
          </a:xfrm>
        </p:grpSpPr>
        <p:sp>
          <p:nvSpPr>
            <p:cNvPr id="5" name="正方形/長方形 4"/>
            <p:cNvSpPr/>
            <p:nvPr/>
          </p:nvSpPr>
          <p:spPr>
            <a:xfrm>
              <a:off x="3468128" y="2967655"/>
              <a:ext cx="7994562" cy="8635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b="1" dirty="0">
                  <a:solidFill>
                    <a:schemeClr val="tx1">
                      <a:lumMod val="75000"/>
                      <a:lumOff val="25000"/>
                    </a:schemeClr>
                  </a:solidFill>
                  <a:latin typeface="メイリオ" panose="020B0604030504040204" pitchFamily="50" charset="-128"/>
                  <a:ea typeface="メイリオ" panose="020B0604030504040204" pitchFamily="50" charset="-128"/>
                </a:rPr>
                <a:t>・</a:t>
              </a:r>
              <a:r>
                <a:rPr lang="ja-JP" altLang="en-US" b="1" dirty="0" smtClean="0">
                  <a:solidFill>
                    <a:schemeClr val="tx1">
                      <a:lumMod val="75000"/>
                      <a:lumOff val="25000"/>
                    </a:schemeClr>
                  </a:solidFill>
                  <a:latin typeface="メイリオ" panose="020B0604030504040204" pitchFamily="50" charset="-128"/>
                  <a:ea typeface="メイリオ" panose="020B0604030504040204" pitchFamily="50" charset="-128"/>
                </a:rPr>
                <a:t>災害に関する資料を提示し、近年、様々な災害が起きていることなどの</a:t>
              </a:r>
              <a:endParaRPr lang="en-US" altLang="ja-JP" b="1"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b="1"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b="1" dirty="0" smtClean="0">
                  <a:solidFill>
                    <a:schemeClr val="tx1">
                      <a:lumMod val="75000"/>
                      <a:lumOff val="25000"/>
                    </a:schemeClr>
                  </a:solidFill>
                  <a:latin typeface="メイリオ" panose="020B0604030504040204" pitchFamily="50" charset="-128"/>
                  <a:ea typeface="メイリオ" panose="020B0604030504040204" pitchFamily="50" charset="-128"/>
                </a:rPr>
                <a:t>意識付けを行う。</a:t>
              </a:r>
              <a:endParaRPr lang="en-US" altLang="ja-JP" b="1"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b="1" dirty="0" smtClean="0">
                  <a:solidFill>
                    <a:schemeClr val="tx1">
                      <a:lumMod val="75000"/>
                      <a:lumOff val="25000"/>
                    </a:schemeClr>
                  </a:solidFill>
                  <a:latin typeface="メイリオ" panose="020B0604030504040204" pitchFamily="50" charset="-128"/>
                  <a:ea typeface="メイリオ" panose="020B0604030504040204" pitchFamily="50" charset="-128"/>
                </a:rPr>
                <a:t>・今までの学習を基に、災害に対する備えの必要性に気付かせる。</a:t>
              </a:r>
              <a:endParaRPr lang="en-US" altLang="ja-JP" b="1" dirty="0" smtClean="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6" name="角丸四角形吹き出し 5"/>
            <p:cNvSpPr/>
            <p:nvPr/>
          </p:nvSpPr>
          <p:spPr>
            <a:xfrm>
              <a:off x="3468129" y="2893931"/>
              <a:ext cx="8199221" cy="952149"/>
            </a:xfrm>
            <a:prstGeom prst="wedgeRoundRectCallout">
              <a:avLst>
                <a:gd name="adj1" fmla="val -53335"/>
                <a:gd name="adj2" fmla="val -33009"/>
                <a:gd name="adj3" fmla="val 16667"/>
              </a:avLst>
            </a:prstGeom>
            <a:noFill/>
            <a:ln w="381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10" name="直線矢印コネクタ 9"/>
          <p:cNvCxnSpPr/>
          <p:nvPr/>
        </p:nvCxnSpPr>
        <p:spPr>
          <a:xfrm>
            <a:off x="6146058" y="6037633"/>
            <a:ext cx="879893" cy="8604"/>
          </a:xfrm>
          <a:prstGeom prst="straightConnector1">
            <a:avLst/>
          </a:prstGeom>
          <a:ln w="38100">
            <a:solidFill>
              <a:srgbClr val="FF9900"/>
            </a:solidFill>
            <a:tailEnd type="triangle"/>
          </a:ln>
        </p:spPr>
        <p:style>
          <a:lnRef idx="1">
            <a:schemeClr val="accent1"/>
          </a:lnRef>
          <a:fillRef idx="0">
            <a:schemeClr val="accent1"/>
          </a:fillRef>
          <a:effectRef idx="0">
            <a:schemeClr val="accent1"/>
          </a:effectRef>
          <a:fontRef idx="minor">
            <a:schemeClr val="tx1"/>
          </a:fontRef>
        </p:style>
      </p:cxnSp>
      <p:sp>
        <p:nvSpPr>
          <p:cNvPr id="22" name="正方形/長方形 21"/>
          <p:cNvSpPr/>
          <p:nvPr/>
        </p:nvSpPr>
        <p:spPr>
          <a:xfrm>
            <a:off x="7081935" y="5493936"/>
            <a:ext cx="4564954" cy="1087394"/>
          </a:xfrm>
          <a:prstGeom prst="rect">
            <a:avLst/>
          </a:prstGeom>
          <a:noFill/>
          <a:ln w="381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600" b="1" dirty="0" smtClean="0">
                <a:solidFill>
                  <a:schemeClr val="bg2">
                    <a:lumMod val="25000"/>
                  </a:schemeClr>
                </a:solidFill>
              </a:rPr>
              <a:t>【</a:t>
            </a:r>
            <a:r>
              <a:rPr kumimoji="1" lang="ja-JP" altLang="en-US" sz="1600" b="1" dirty="0" smtClean="0">
                <a:solidFill>
                  <a:schemeClr val="bg2">
                    <a:lumMod val="25000"/>
                  </a:schemeClr>
                </a:solidFill>
              </a:rPr>
              <a:t>２年生に伝わる文章を書くためには？</a:t>
            </a:r>
            <a:r>
              <a:rPr kumimoji="1" lang="en-US" altLang="ja-JP" sz="1600" b="1" dirty="0" smtClean="0">
                <a:solidFill>
                  <a:schemeClr val="bg2">
                    <a:lumMod val="25000"/>
                  </a:schemeClr>
                </a:solidFill>
              </a:rPr>
              <a:t>】</a:t>
            </a:r>
          </a:p>
          <a:p>
            <a:r>
              <a:rPr lang="ja-JP" altLang="en-US" sz="1600" b="1" dirty="0">
                <a:solidFill>
                  <a:schemeClr val="bg2">
                    <a:lumMod val="25000"/>
                  </a:schemeClr>
                </a:solidFill>
              </a:rPr>
              <a:t>　</a:t>
            </a:r>
            <a:r>
              <a:rPr lang="en-US" altLang="ja-JP" sz="1600" b="1" dirty="0" smtClean="0">
                <a:solidFill>
                  <a:schemeClr val="bg2">
                    <a:lumMod val="25000"/>
                  </a:schemeClr>
                </a:solidFill>
              </a:rPr>
              <a:t>※</a:t>
            </a:r>
            <a:r>
              <a:rPr lang="ja-JP" altLang="en-US" sz="1600" b="1" dirty="0" smtClean="0">
                <a:solidFill>
                  <a:schemeClr val="bg2">
                    <a:lumMod val="25000"/>
                  </a:schemeClr>
                </a:solidFill>
              </a:rPr>
              <a:t>児童に発問し、共通理解を図る。</a:t>
            </a:r>
            <a:endParaRPr kumimoji="1" lang="en-US" altLang="ja-JP" sz="1600" b="1" dirty="0" smtClean="0">
              <a:solidFill>
                <a:schemeClr val="bg2">
                  <a:lumMod val="25000"/>
                </a:schemeClr>
              </a:solidFill>
            </a:endParaRPr>
          </a:p>
          <a:p>
            <a:r>
              <a:rPr kumimoji="1" lang="ja-JP" altLang="en-US" sz="1600" b="1" dirty="0" smtClean="0">
                <a:solidFill>
                  <a:schemeClr val="bg2">
                    <a:lumMod val="25000"/>
                  </a:schemeClr>
                </a:solidFill>
              </a:rPr>
              <a:t>　　・</a:t>
            </a:r>
            <a:r>
              <a:rPr lang="ja-JP" altLang="en-US" sz="1600" b="1" dirty="0">
                <a:solidFill>
                  <a:schemeClr val="bg2">
                    <a:lumMod val="25000"/>
                  </a:schemeClr>
                </a:solidFill>
              </a:rPr>
              <a:t>２</a:t>
            </a:r>
            <a:r>
              <a:rPr kumimoji="1" lang="ja-JP" altLang="en-US" sz="1600" b="1" dirty="0" smtClean="0">
                <a:solidFill>
                  <a:schemeClr val="bg2">
                    <a:lumMod val="25000"/>
                  </a:schemeClr>
                </a:solidFill>
              </a:rPr>
              <a:t>年生が理解できる言葉で書く。</a:t>
            </a:r>
            <a:endParaRPr kumimoji="1" lang="en-US" altLang="ja-JP" sz="1600" b="1" dirty="0" smtClean="0">
              <a:solidFill>
                <a:schemeClr val="bg2">
                  <a:lumMod val="25000"/>
                </a:schemeClr>
              </a:solidFill>
            </a:endParaRPr>
          </a:p>
          <a:p>
            <a:r>
              <a:rPr lang="ja-JP" altLang="en-US" sz="1600" b="1" dirty="0" smtClean="0">
                <a:solidFill>
                  <a:schemeClr val="bg2">
                    <a:lumMod val="25000"/>
                  </a:schemeClr>
                </a:solidFill>
              </a:rPr>
              <a:t>　　・伝えたいことを簡潔に書く。など</a:t>
            </a:r>
            <a:endParaRPr lang="en-US" altLang="ja-JP" sz="1600" b="1" dirty="0" smtClean="0">
              <a:solidFill>
                <a:schemeClr val="bg2">
                  <a:lumMod val="25000"/>
                </a:schemeClr>
              </a:solidFill>
            </a:endParaRPr>
          </a:p>
        </p:txBody>
      </p:sp>
    </p:spTree>
    <p:extLst>
      <p:ext uri="{BB962C8B-B14F-4D97-AF65-F5344CB8AC3E}">
        <p14:creationId xmlns:p14="http://schemas.microsoft.com/office/powerpoint/2010/main" val="2788947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1351222" y="140043"/>
            <a:ext cx="692497" cy="6647934"/>
          </a:xfrm>
          <a:prstGeom prst="rect">
            <a:avLst/>
          </a:prstGeom>
          <a:solidFill>
            <a:srgbClr val="FFCCFF"/>
          </a:solidFill>
        </p:spPr>
        <p:txBody>
          <a:bodyPr vert="eaVert" wrap="square" rtlCol="0">
            <a:spAutoFit/>
          </a:bodyPr>
          <a:lstStyle/>
          <a:p>
            <a:r>
              <a:rPr lang="ja-JP" altLang="en-US" sz="1100" b="1" dirty="0" smtClean="0"/>
              <a:t>かだい</a:t>
            </a:r>
            <a:endParaRPr lang="en-US" altLang="ja-JP" sz="1100" b="1" dirty="0" smtClean="0"/>
          </a:p>
          <a:p>
            <a:r>
              <a:rPr kumimoji="1" lang="ja-JP" altLang="en-US" sz="1100" b="1" dirty="0"/>
              <a:t>　</a:t>
            </a:r>
            <a:r>
              <a:rPr kumimoji="1" lang="ja-JP" altLang="en-US" sz="1100" b="1" dirty="0" smtClean="0"/>
              <a:t>書こうとしたことが</a:t>
            </a:r>
            <a:r>
              <a:rPr lang="ja-JP" altLang="en-US" sz="1100" b="1" dirty="0" smtClean="0"/>
              <a:t>伝わるようにするには、どのような書き方の工夫をすればよいか考えながら、</a:t>
            </a:r>
            <a:endParaRPr lang="en-US" altLang="ja-JP" sz="1100" b="1" dirty="0" smtClean="0"/>
          </a:p>
          <a:p>
            <a:r>
              <a:rPr lang="ja-JP" altLang="en-US" sz="1100" b="1" dirty="0" smtClean="0"/>
              <a:t>自分の考えを書いて伝えよう。</a:t>
            </a:r>
            <a:endParaRPr kumimoji="1" lang="ja-JP" altLang="en-US" sz="1100" b="1" dirty="0"/>
          </a:p>
        </p:txBody>
      </p:sp>
      <p:sp>
        <p:nvSpPr>
          <p:cNvPr id="6" name="テキスト ボックス 5"/>
          <p:cNvSpPr txBox="1"/>
          <p:nvPr/>
        </p:nvSpPr>
        <p:spPr>
          <a:xfrm>
            <a:off x="10108444" y="4290806"/>
            <a:ext cx="430887" cy="2504303"/>
          </a:xfrm>
          <a:prstGeom prst="rect">
            <a:avLst/>
          </a:prstGeom>
          <a:solidFill>
            <a:schemeClr val="bg1"/>
          </a:solidFill>
          <a:ln>
            <a:solidFill>
              <a:schemeClr val="tx1"/>
            </a:solidFill>
          </a:ln>
        </p:spPr>
        <p:txBody>
          <a:bodyPr vert="eaVert" wrap="square" rtlCol="0">
            <a:spAutoFit/>
          </a:bodyPr>
          <a:lstStyle/>
          <a:p>
            <a:r>
              <a:rPr lang="ja-JP" altLang="en-US" sz="1600" dirty="0"/>
              <a:t>グループ</a:t>
            </a:r>
            <a:r>
              <a:rPr lang="ja-JP" altLang="en-US" sz="1600" dirty="0" smtClean="0"/>
              <a:t>　</a:t>
            </a:r>
            <a:endParaRPr kumimoji="1" lang="en-US" altLang="ja-JP" sz="1600" dirty="0" smtClean="0"/>
          </a:p>
        </p:txBody>
      </p:sp>
      <p:pic>
        <p:nvPicPr>
          <p:cNvPr id="49" name="図 4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1448416">
            <a:off x="853625" y="4592334"/>
            <a:ext cx="1505195" cy="1328950"/>
          </a:xfrm>
          <a:prstGeom prst="rect">
            <a:avLst/>
          </a:prstGeom>
        </p:spPr>
      </p:pic>
      <p:sp>
        <p:nvSpPr>
          <p:cNvPr id="19" name="正方形/長方形 18"/>
          <p:cNvSpPr/>
          <p:nvPr/>
        </p:nvSpPr>
        <p:spPr>
          <a:xfrm>
            <a:off x="7866678" y="109844"/>
            <a:ext cx="1949379" cy="1029731"/>
          </a:xfrm>
          <a:prstGeom prst="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ja-JP" altLang="en-US" sz="1400" b="1" dirty="0">
              <a:solidFill>
                <a:prstClr val="black"/>
              </a:solidFill>
              <a:latin typeface="HG教科書体" panose="02020609000000000000" pitchFamily="17" charset="-128"/>
              <a:ea typeface="HG教科書体" panose="02020609000000000000" pitchFamily="17" charset="-128"/>
            </a:endParaRPr>
          </a:p>
        </p:txBody>
      </p:sp>
      <p:sp>
        <p:nvSpPr>
          <p:cNvPr id="20" name="正方形/長方形 19"/>
          <p:cNvSpPr/>
          <p:nvPr/>
        </p:nvSpPr>
        <p:spPr>
          <a:xfrm>
            <a:off x="3648514" y="100513"/>
            <a:ext cx="1949379" cy="1029731"/>
          </a:xfrm>
          <a:prstGeom prst="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ja-JP" altLang="en-US" sz="1400" b="1" dirty="0">
              <a:solidFill>
                <a:schemeClr val="tx1"/>
              </a:solidFill>
              <a:latin typeface="HG教科書体" panose="02020609000000000000" pitchFamily="17" charset="-128"/>
              <a:ea typeface="HG教科書体" panose="02020609000000000000" pitchFamily="17" charset="-128"/>
            </a:endParaRPr>
          </a:p>
        </p:txBody>
      </p:sp>
      <p:sp>
        <p:nvSpPr>
          <p:cNvPr id="22" name="正方形/長方形 21"/>
          <p:cNvSpPr/>
          <p:nvPr/>
        </p:nvSpPr>
        <p:spPr>
          <a:xfrm>
            <a:off x="3641005" y="5729077"/>
            <a:ext cx="1948032" cy="1029731"/>
          </a:xfrm>
          <a:prstGeom prst="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ja-JP" altLang="en-US" sz="1400" b="1" dirty="0">
              <a:solidFill>
                <a:prstClr val="black"/>
              </a:solidFill>
              <a:latin typeface="HG教科書体" panose="02020609000000000000" pitchFamily="17" charset="-128"/>
              <a:ea typeface="HG教科書体" panose="02020609000000000000" pitchFamily="17" charset="-128"/>
            </a:endParaRPr>
          </a:p>
        </p:txBody>
      </p:sp>
      <p:sp>
        <p:nvSpPr>
          <p:cNvPr id="23" name="正方形/長方形 22"/>
          <p:cNvSpPr/>
          <p:nvPr/>
        </p:nvSpPr>
        <p:spPr>
          <a:xfrm>
            <a:off x="5736649" y="5729076"/>
            <a:ext cx="1948032" cy="1029731"/>
          </a:xfrm>
          <a:prstGeom prst="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ja-JP" altLang="en-US" sz="1400" b="1" dirty="0">
              <a:solidFill>
                <a:prstClr val="black"/>
              </a:solidFill>
              <a:latin typeface="HG教科書体" panose="02020609000000000000" pitchFamily="17" charset="-128"/>
              <a:ea typeface="HG教科書体" panose="02020609000000000000" pitchFamily="17" charset="-128"/>
            </a:endParaRPr>
          </a:p>
        </p:txBody>
      </p:sp>
      <p:sp>
        <p:nvSpPr>
          <p:cNvPr id="27" name="正方形/長方形 26"/>
          <p:cNvSpPr/>
          <p:nvPr/>
        </p:nvSpPr>
        <p:spPr>
          <a:xfrm>
            <a:off x="5779786" y="109844"/>
            <a:ext cx="1918868" cy="1029731"/>
          </a:xfrm>
          <a:prstGeom prst="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sz="1400" b="1" dirty="0">
              <a:solidFill>
                <a:schemeClr val="tx1"/>
              </a:solidFill>
              <a:latin typeface="HG教科書体" panose="02020609000000000000" pitchFamily="17" charset="-128"/>
              <a:ea typeface="HG教科書体" panose="02020609000000000000" pitchFamily="17" charset="-128"/>
            </a:endParaRPr>
          </a:p>
        </p:txBody>
      </p:sp>
      <p:sp>
        <p:nvSpPr>
          <p:cNvPr id="28" name="正方形/長方形 27"/>
          <p:cNvSpPr/>
          <p:nvPr/>
        </p:nvSpPr>
        <p:spPr>
          <a:xfrm>
            <a:off x="7850257" y="5729075"/>
            <a:ext cx="1948032" cy="1029731"/>
          </a:xfrm>
          <a:prstGeom prst="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ja-JP" altLang="en-US" sz="1400" b="1" dirty="0">
              <a:solidFill>
                <a:schemeClr val="tx1"/>
              </a:solidFill>
              <a:latin typeface="HG教科書体" panose="02020609000000000000" pitchFamily="17" charset="-128"/>
              <a:ea typeface="HG教科書体" panose="02020609000000000000" pitchFamily="17" charset="-128"/>
            </a:endParaRPr>
          </a:p>
        </p:txBody>
      </p:sp>
      <p:sp>
        <p:nvSpPr>
          <p:cNvPr id="34" name="テキスト ボックス 33"/>
          <p:cNvSpPr txBox="1"/>
          <p:nvPr/>
        </p:nvSpPr>
        <p:spPr>
          <a:xfrm>
            <a:off x="10598270" y="119175"/>
            <a:ext cx="677108" cy="6647935"/>
          </a:xfrm>
          <a:prstGeom prst="rect">
            <a:avLst/>
          </a:prstGeom>
          <a:solidFill>
            <a:schemeClr val="bg1"/>
          </a:solidFill>
          <a:ln>
            <a:solidFill>
              <a:schemeClr val="tx1"/>
            </a:solidFill>
          </a:ln>
        </p:spPr>
        <p:txBody>
          <a:bodyPr vert="eaVert" wrap="square" rtlCol="0">
            <a:spAutoFit/>
          </a:bodyPr>
          <a:lstStyle/>
          <a:p>
            <a:r>
              <a:rPr kumimoji="1" lang="ja-JP" altLang="en-US" sz="1600" dirty="0" smtClean="0"/>
              <a:t>めあて⑦　例　グループで読み合い、よりよい文章になるように</a:t>
            </a:r>
            <a:endParaRPr kumimoji="1" lang="en-US" altLang="ja-JP" sz="1600" dirty="0" smtClean="0"/>
          </a:p>
          <a:p>
            <a:r>
              <a:rPr lang="ja-JP" altLang="en-US" sz="1600" dirty="0"/>
              <a:t>　</a:t>
            </a:r>
            <a:r>
              <a:rPr lang="ja-JP" altLang="en-US" sz="1600" dirty="0" smtClean="0"/>
              <a:t>　　　</a:t>
            </a:r>
            <a:r>
              <a:rPr lang="ja-JP" altLang="en-US" sz="1600" dirty="0"/>
              <a:t>　　</a:t>
            </a:r>
            <a:r>
              <a:rPr kumimoji="1" lang="ja-JP" altLang="en-US" sz="1600" dirty="0" smtClean="0"/>
              <a:t>すいこうしよう。</a:t>
            </a:r>
            <a:endParaRPr kumimoji="1" lang="en-US" altLang="ja-JP" sz="1600" dirty="0" smtClean="0"/>
          </a:p>
        </p:txBody>
      </p:sp>
      <p:grpSp>
        <p:nvGrpSpPr>
          <p:cNvPr id="2" name="グループ化 1"/>
          <p:cNvGrpSpPr/>
          <p:nvPr/>
        </p:nvGrpSpPr>
        <p:grpSpPr>
          <a:xfrm>
            <a:off x="3787525" y="1305764"/>
            <a:ext cx="5991313" cy="4318651"/>
            <a:chOff x="4484878" y="1316061"/>
            <a:chExt cx="5327590" cy="4318651"/>
          </a:xfrm>
        </p:grpSpPr>
        <p:sp>
          <p:nvSpPr>
            <p:cNvPr id="25" name="テキスト ボックス 24"/>
            <p:cNvSpPr txBox="1"/>
            <p:nvPr/>
          </p:nvSpPr>
          <p:spPr>
            <a:xfrm>
              <a:off x="8991425" y="1326325"/>
              <a:ext cx="821043" cy="4275437"/>
            </a:xfrm>
            <a:prstGeom prst="rect">
              <a:avLst/>
            </a:prstGeom>
            <a:solidFill>
              <a:schemeClr val="bg1"/>
            </a:solidFill>
            <a:ln>
              <a:solidFill>
                <a:schemeClr val="bg1"/>
              </a:solidFill>
            </a:ln>
          </p:spPr>
          <p:txBody>
            <a:bodyPr vert="eaVert" wrap="square" rtlCol="0">
              <a:spAutoFit/>
            </a:bodyPr>
            <a:lstStyle/>
            <a:p>
              <a:r>
                <a:rPr kumimoji="1" lang="ja-JP" altLang="en-US" sz="1000" dirty="0" smtClean="0"/>
                <a:t>　</a:t>
              </a:r>
              <a:r>
                <a:rPr kumimoji="1" lang="ja-JP" altLang="en-US" sz="1600" b="1" dirty="0" smtClean="0"/>
                <a:t>わたしは、しらべたことから、テレビやインターネットで</a:t>
              </a:r>
              <a:r>
                <a:rPr lang="ja-JP" altLang="en-US" sz="1600" b="1" dirty="0" smtClean="0"/>
                <a:t>じょうほ</a:t>
              </a:r>
              <a:r>
                <a:rPr lang="ja-JP" altLang="en-US" sz="1600" b="1" dirty="0"/>
                <a:t>う</a:t>
              </a:r>
              <a:r>
                <a:rPr kumimoji="1" lang="ja-JP" altLang="en-US" sz="1600" b="1" dirty="0" smtClean="0"/>
                <a:t>を</a:t>
              </a:r>
              <a:r>
                <a:rPr lang="ja-JP" altLang="en-US" sz="1600" b="1" dirty="0" smtClean="0"/>
                <a:t>かくに</a:t>
              </a:r>
              <a:r>
                <a:rPr lang="ja-JP" altLang="en-US" sz="1600" b="1" dirty="0"/>
                <a:t>ん</a:t>
              </a:r>
              <a:r>
                <a:rPr kumimoji="1" lang="ja-JP" altLang="en-US" sz="1600" b="1" dirty="0" smtClean="0"/>
                <a:t>しておくことが大切だと考えました。</a:t>
              </a:r>
              <a:endParaRPr kumimoji="1" lang="ja-JP" altLang="en-US" sz="1600" b="1" dirty="0"/>
            </a:p>
          </p:txBody>
        </p:sp>
        <p:sp>
          <p:nvSpPr>
            <p:cNvPr id="29" name="テキスト ボックス 28"/>
            <p:cNvSpPr txBox="1"/>
            <p:nvPr/>
          </p:nvSpPr>
          <p:spPr>
            <a:xfrm>
              <a:off x="7301457" y="1326325"/>
              <a:ext cx="1696821" cy="4275403"/>
            </a:xfrm>
            <a:prstGeom prst="rect">
              <a:avLst/>
            </a:prstGeom>
            <a:solidFill>
              <a:schemeClr val="bg1"/>
            </a:solidFill>
            <a:ln>
              <a:noFill/>
            </a:ln>
          </p:spPr>
          <p:txBody>
            <a:bodyPr vert="eaVert" wrap="square" rtlCol="0">
              <a:spAutoFit/>
            </a:bodyPr>
            <a:lstStyle/>
            <a:p>
              <a:r>
                <a:rPr kumimoji="1" lang="ja-JP" altLang="en-US" sz="1000" dirty="0" smtClean="0"/>
                <a:t>　</a:t>
              </a:r>
              <a:r>
                <a:rPr lang="ja-JP" altLang="en-US" sz="1600" b="1" dirty="0" smtClean="0"/>
                <a:t>なぜなら、大雨で水があふれたどう</a:t>
              </a:r>
              <a:r>
                <a:rPr lang="ja-JP" altLang="en-US" sz="1600" b="1" dirty="0"/>
                <a:t>ろ</a:t>
              </a:r>
              <a:r>
                <a:rPr lang="ja-JP" altLang="en-US" sz="1600" b="1" dirty="0" smtClean="0"/>
                <a:t>を歩くのは、きけんがますからです。「</a:t>
              </a:r>
              <a:r>
                <a:rPr lang="ja-JP" altLang="en-US" sz="1600" b="1" dirty="0"/>
                <a:t>大雨で川の水がふえると、下水や用水路から、水があふれ、マンホールのふたが外れることもある</a:t>
              </a:r>
              <a:r>
                <a:rPr lang="ja-JP" altLang="en-US" sz="1600" b="1" dirty="0" smtClean="0"/>
                <a:t>。」そうです。「防災ブック」では、マンホールのふたが外れ、中から水があふれているしゃし</a:t>
              </a:r>
              <a:r>
                <a:rPr lang="ja-JP" altLang="en-US" sz="1600" b="1" dirty="0"/>
                <a:t>ん</a:t>
              </a:r>
              <a:r>
                <a:rPr lang="ja-JP" altLang="en-US" sz="1600" b="1" dirty="0" smtClean="0"/>
                <a:t>ものって</a:t>
              </a:r>
              <a:r>
                <a:rPr lang="ja-JP" altLang="en-US" sz="1600" b="1" dirty="0"/>
                <a:t>い</a:t>
              </a:r>
              <a:r>
                <a:rPr lang="ja-JP" altLang="en-US" sz="1600" b="1" dirty="0" smtClean="0"/>
                <a:t>た。</a:t>
              </a:r>
              <a:endParaRPr lang="en-US" altLang="ja-JP" sz="1400" b="1" dirty="0" smtClean="0"/>
            </a:p>
          </p:txBody>
        </p:sp>
        <p:sp>
          <p:nvSpPr>
            <p:cNvPr id="30" name="テキスト ボックス 29"/>
            <p:cNvSpPr txBox="1"/>
            <p:nvPr/>
          </p:nvSpPr>
          <p:spPr>
            <a:xfrm>
              <a:off x="5455205" y="1316061"/>
              <a:ext cx="1915766" cy="4279539"/>
            </a:xfrm>
            <a:prstGeom prst="rect">
              <a:avLst/>
            </a:prstGeom>
            <a:solidFill>
              <a:schemeClr val="bg1"/>
            </a:solidFill>
            <a:ln>
              <a:solidFill>
                <a:schemeClr val="bg1"/>
              </a:solidFill>
            </a:ln>
          </p:spPr>
          <p:txBody>
            <a:bodyPr vert="eaVert" wrap="square" rtlCol="0">
              <a:spAutoFit/>
            </a:bodyPr>
            <a:lstStyle/>
            <a:p>
              <a:r>
                <a:rPr kumimoji="1" lang="ja-JP" altLang="en-US" sz="1600" dirty="0" smtClean="0"/>
                <a:t>　</a:t>
              </a:r>
              <a:r>
                <a:rPr kumimoji="1" lang="ja-JP" altLang="en-US" sz="1600" b="1" dirty="0" smtClean="0"/>
                <a:t>もう一つ理ゆうがあります。大雨のときは家にいたほうが</a:t>
              </a:r>
              <a:r>
                <a:rPr lang="ja-JP" altLang="en-US" sz="1600" b="1" dirty="0" smtClean="0"/>
                <a:t>あんぜ</a:t>
              </a:r>
              <a:r>
                <a:rPr lang="ja-JP" altLang="en-US" sz="1600" b="1" dirty="0"/>
                <a:t>ん</a:t>
              </a:r>
              <a:r>
                <a:rPr kumimoji="1" lang="ja-JP" altLang="en-US" sz="1600" b="1" dirty="0" smtClean="0"/>
                <a:t>ですが、場合によっては、べつのところにひなん</a:t>
              </a:r>
              <a:r>
                <a:rPr lang="ja-JP" altLang="en-US" sz="1600" b="1" dirty="0" smtClean="0"/>
                <a:t>したほうがよいこともあるということです。「自分のすんでいる地いきがけいかいレベル三をこえたら、家にいるよりも、ひなんしたほうがあんぜ</a:t>
              </a:r>
              <a:r>
                <a:rPr lang="ja-JP" altLang="en-US" sz="1600" b="1" dirty="0"/>
                <a:t>ん</a:t>
              </a:r>
              <a:r>
                <a:rPr lang="ja-JP" altLang="en-US" sz="1600" b="1" dirty="0" smtClean="0"/>
                <a:t>なときもあります。」と</a:t>
              </a:r>
              <a:r>
                <a:rPr kumimoji="1" lang="ja-JP" altLang="en-US" sz="1600" b="1" dirty="0" smtClean="0"/>
                <a:t>おっしゃっていました。</a:t>
              </a:r>
              <a:endParaRPr lang="en-US" altLang="ja-JP" sz="1600" b="1" dirty="0" smtClean="0"/>
            </a:p>
          </p:txBody>
        </p:sp>
        <p:sp>
          <p:nvSpPr>
            <p:cNvPr id="31" name="テキスト ボックス 30"/>
            <p:cNvSpPr txBox="1"/>
            <p:nvPr/>
          </p:nvSpPr>
          <p:spPr>
            <a:xfrm>
              <a:off x="4484878" y="1355173"/>
              <a:ext cx="1039987" cy="4279539"/>
            </a:xfrm>
            <a:prstGeom prst="rect">
              <a:avLst/>
            </a:prstGeom>
            <a:solidFill>
              <a:schemeClr val="bg1"/>
            </a:solidFill>
            <a:ln>
              <a:solidFill>
                <a:schemeClr val="bg1"/>
              </a:solidFill>
            </a:ln>
          </p:spPr>
          <p:txBody>
            <a:bodyPr vert="eaVert" wrap="square" rtlCol="0">
              <a:spAutoFit/>
            </a:bodyPr>
            <a:lstStyle/>
            <a:p>
              <a:r>
                <a:rPr kumimoji="1" lang="ja-JP" altLang="en-US" sz="1600" dirty="0" smtClean="0"/>
                <a:t>　</a:t>
              </a:r>
              <a:r>
                <a:rPr kumimoji="1" lang="ja-JP" altLang="en-US" sz="1600" b="1" dirty="0" smtClean="0"/>
                <a:t>これらの</a:t>
              </a:r>
              <a:r>
                <a:rPr lang="ja-JP" altLang="en-US" sz="1600" b="1" dirty="0" smtClean="0"/>
                <a:t>理ゆう</a:t>
              </a:r>
              <a:r>
                <a:rPr kumimoji="1" lang="ja-JP" altLang="en-US" sz="1600" b="1" dirty="0" smtClean="0"/>
                <a:t>から、大雨が</a:t>
              </a:r>
              <a:r>
                <a:rPr lang="ja-JP" altLang="en-US" sz="1600" b="1" dirty="0" smtClean="0"/>
                <a:t>よそ</a:t>
              </a:r>
              <a:r>
                <a:rPr lang="ja-JP" altLang="en-US" sz="1600" b="1" dirty="0"/>
                <a:t>う</a:t>
              </a:r>
              <a:r>
                <a:rPr kumimoji="1" lang="ja-JP" altLang="en-US" sz="1600" b="1" dirty="0" smtClean="0"/>
                <a:t>されるときは、正しい</a:t>
              </a:r>
              <a:r>
                <a:rPr lang="ja-JP" altLang="en-US" sz="1600" b="1" dirty="0" smtClean="0"/>
                <a:t>じょうほ</a:t>
              </a:r>
              <a:r>
                <a:rPr lang="ja-JP" altLang="en-US" sz="1600" b="1" dirty="0"/>
                <a:t>う</a:t>
              </a:r>
              <a:r>
                <a:rPr kumimoji="1" lang="ja-JP" altLang="en-US" sz="1600" b="1" dirty="0" smtClean="0"/>
                <a:t>をかくにんし、ひどくなる前に、</a:t>
              </a:r>
              <a:r>
                <a:rPr lang="ja-JP" altLang="en-US" sz="1600" b="1" dirty="0" smtClean="0"/>
                <a:t>あんぜ</a:t>
              </a:r>
              <a:r>
                <a:rPr lang="ja-JP" altLang="en-US" sz="1600" b="1" dirty="0"/>
                <a:t>ん</a:t>
              </a:r>
              <a:r>
                <a:rPr kumimoji="1" lang="ja-JP" altLang="en-US" sz="1600" b="1" dirty="0" smtClean="0"/>
                <a:t>な</a:t>
              </a:r>
              <a:r>
                <a:rPr lang="ja-JP" altLang="en-US" sz="1600" b="1" dirty="0" smtClean="0"/>
                <a:t>とこ</a:t>
              </a:r>
              <a:r>
                <a:rPr lang="ja-JP" altLang="en-US" sz="1600" b="1" dirty="0"/>
                <a:t>ろ</a:t>
              </a:r>
              <a:r>
                <a:rPr kumimoji="1" lang="ja-JP" altLang="en-US" sz="1600" b="1" dirty="0" smtClean="0"/>
                <a:t>にいくべきだと考えました。</a:t>
              </a:r>
              <a:endParaRPr kumimoji="1" lang="ja-JP" altLang="en-US" sz="1400" b="1" dirty="0"/>
            </a:p>
          </p:txBody>
        </p:sp>
      </p:grpSp>
      <p:cxnSp>
        <p:nvCxnSpPr>
          <p:cNvPr id="8" name="直線コネクタ 7"/>
          <p:cNvCxnSpPr/>
          <p:nvPr/>
        </p:nvCxnSpPr>
        <p:spPr>
          <a:xfrm>
            <a:off x="9405257" y="1539551"/>
            <a:ext cx="0" cy="27992"/>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p:nvCxnSpPr>
        <p:spPr>
          <a:xfrm flipH="1">
            <a:off x="10393968" y="253336"/>
            <a:ext cx="11408" cy="1145754"/>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p:nvCxnSpPr>
        <p:spPr>
          <a:xfrm flipH="1">
            <a:off x="10273165" y="253336"/>
            <a:ext cx="11408" cy="1145754"/>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flipH="1">
            <a:off x="10148517" y="253336"/>
            <a:ext cx="11408" cy="1145754"/>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flipH="1">
            <a:off x="10023375" y="239312"/>
            <a:ext cx="11408" cy="1145754"/>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flipH="1">
            <a:off x="10502325" y="253336"/>
            <a:ext cx="11408" cy="1145754"/>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sp>
        <p:nvSpPr>
          <p:cNvPr id="55" name="テキスト ボックス 54"/>
          <p:cNvSpPr txBox="1"/>
          <p:nvPr/>
        </p:nvSpPr>
        <p:spPr>
          <a:xfrm>
            <a:off x="10017221" y="1520028"/>
            <a:ext cx="430887" cy="1913803"/>
          </a:xfrm>
          <a:prstGeom prst="rect">
            <a:avLst/>
          </a:prstGeom>
          <a:solidFill>
            <a:schemeClr val="bg1"/>
          </a:solidFill>
          <a:ln>
            <a:solidFill>
              <a:schemeClr val="tx1"/>
            </a:solidFill>
          </a:ln>
        </p:spPr>
        <p:txBody>
          <a:bodyPr vert="eaVert" wrap="square" rtlCol="0">
            <a:spAutoFit/>
          </a:bodyPr>
          <a:lstStyle/>
          <a:p>
            <a:r>
              <a:rPr lang="ja-JP" altLang="en-US" sz="1600" dirty="0" smtClean="0"/>
              <a:t>←この線を使おう。　</a:t>
            </a:r>
            <a:endParaRPr kumimoji="1" lang="en-US" altLang="ja-JP" sz="1600" dirty="0" smtClean="0"/>
          </a:p>
        </p:txBody>
      </p:sp>
      <p:sp>
        <p:nvSpPr>
          <p:cNvPr id="32" name="動作設定ボタン: ホーム 31">
            <a:hlinkClick r:id="" action="ppaction://hlinkshowjump?jump=firstslide" highlightClick="1"/>
          </p:cNvPr>
          <p:cNvSpPr/>
          <p:nvPr/>
        </p:nvSpPr>
        <p:spPr>
          <a:xfrm>
            <a:off x="97113" y="6359609"/>
            <a:ext cx="483044" cy="411892"/>
          </a:xfrm>
          <a:prstGeom prst="actionButtonHom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動作設定ボタン: 戻る 32">
            <a:hlinkClick r:id="" action="ppaction://hlinkshowjump?jump=lastslideviewed" highlightClick="1"/>
          </p:cNvPr>
          <p:cNvSpPr/>
          <p:nvPr/>
        </p:nvSpPr>
        <p:spPr>
          <a:xfrm>
            <a:off x="97113" y="5895975"/>
            <a:ext cx="483044" cy="408821"/>
          </a:xfrm>
          <a:prstGeom prst="actionButtonRetur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183602" y="2291787"/>
            <a:ext cx="3322180" cy="206838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p:nvSpPr>
        <p:spPr>
          <a:xfrm>
            <a:off x="300674" y="2397504"/>
            <a:ext cx="3086496" cy="18214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defRPr/>
            </a:pPr>
            <a:endParaRPr lang="en-US" altLang="ja-JP" sz="800" b="1" dirty="0">
              <a:solidFill>
                <a:prstClr val="black">
                  <a:lumMod val="75000"/>
                  <a:lumOff val="25000"/>
                </a:prstClr>
              </a:solidFill>
              <a:latin typeface="メイリオ" panose="020B0604030504040204" pitchFamily="50" charset="-128"/>
              <a:ea typeface="メイリオ" panose="020B0604030504040204" pitchFamily="50" charset="-128"/>
            </a:endParaRPr>
          </a:p>
          <a:p>
            <a:pPr lvl="0">
              <a:defRPr/>
            </a:pPr>
            <a:r>
              <a:rPr lang="ja-JP" altLang="en-US" sz="1000" b="1" dirty="0">
                <a:solidFill>
                  <a:prstClr val="black">
                    <a:lumMod val="75000"/>
                    <a:lumOff val="25000"/>
                  </a:prstClr>
                </a:solidFill>
                <a:latin typeface="メイリオ" panose="020B0604030504040204" pitchFamily="50" charset="-128"/>
                <a:ea typeface="メイリオ" panose="020B0604030504040204" pitchFamily="50" charset="-128"/>
              </a:rPr>
              <a:t> </a:t>
            </a:r>
            <a:r>
              <a:rPr lang="en-US" altLang="ja-JP" sz="1600" b="1" dirty="0" smtClean="0">
                <a:solidFill>
                  <a:prstClr val="black">
                    <a:lumMod val="75000"/>
                    <a:lumOff val="25000"/>
                  </a:prstClr>
                </a:solidFill>
                <a:latin typeface="メイリオ" panose="020B0604030504040204" pitchFamily="50" charset="-128"/>
                <a:ea typeface="メイリオ" panose="020B0604030504040204" pitchFamily="50" charset="-128"/>
              </a:rPr>
              <a:t>【</a:t>
            </a:r>
            <a:r>
              <a:rPr lang="ja-JP" altLang="en-US" sz="1600" b="1" dirty="0" smtClean="0">
                <a:solidFill>
                  <a:prstClr val="black">
                    <a:lumMod val="75000"/>
                    <a:lumOff val="25000"/>
                  </a:prstClr>
                </a:solidFill>
                <a:latin typeface="メイリオ" panose="020B0604030504040204" pitchFamily="50" charset="-128"/>
                <a:ea typeface="メイリオ" panose="020B0604030504040204" pitchFamily="50" charset="-128"/>
              </a:rPr>
              <a:t>すいこう</a:t>
            </a:r>
            <a:r>
              <a:rPr lang="ja-JP" altLang="en-US" sz="1600" b="1" dirty="0">
                <a:solidFill>
                  <a:prstClr val="black">
                    <a:lumMod val="75000"/>
                    <a:lumOff val="25000"/>
                  </a:prstClr>
                </a:solidFill>
                <a:latin typeface="メイリオ" panose="020B0604030504040204" pitchFamily="50" charset="-128"/>
                <a:ea typeface="メイリオ" panose="020B0604030504040204" pitchFamily="50" charset="-128"/>
              </a:rPr>
              <a:t>のポイント</a:t>
            </a:r>
            <a:r>
              <a:rPr lang="en-US" altLang="ja-JP" sz="1600" b="1" dirty="0">
                <a:solidFill>
                  <a:prstClr val="black">
                    <a:lumMod val="75000"/>
                    <a:lumOff val="25000"/>
                  </a:prstClr>
                </a:solidFill>
                <a:latin typeface="メイリオ" panose="020B0604030504040204" pitchFamily="50" charset="-128"/>
                <a:ea typeface="メイリオ" panose="020B0604030504040204" pitchFamily="50" charset="-128"/>
              </a:rPr>
              <a:t>】</a:t>
            </a:r>
          </a:p>
          <a:p>
            <a:pPr lvl="0">
              <a:defRPr/>
            </a:pPr>
            <a:r>
              <a:rPr lang="ja-JP" altLang="en-US" sz="1600" b="1" dirty="0">
                <a:solidFill>
                  <a:prstClr val="black">
                    <a:lumMod val="75000"/>
                    <a:lumOff val="25000"/>
                  </a:prstClr>
                </a:solidFill>
                <a:latin typeface="メイリオ" panose="020B0604030504040204" pitchFamily="50" charset="-128"/>
                <a:ea typeface="メイリオ" panose="020B0604030504040204" pitchFamily="50" charset="-128"/>
              </a:rPr>
              <a:t>①</a:t>
            </a:r>
            <a:r>
              <a:rPr lang="ja-JP" altLang="en-US" sz="1600" b="1" spc="20" dirty="0">
                <a:solidFill>
                  <a:prstClr val="black">
                    <a:lumMod val="75000"/>
                    <a:lumOff val="25000"/>
                  </a:prstClr>
                </a:solidFill>
                <a:latin typeface="メイリオ" panose="020B0604030504040204" pitchFamily="50" charset="-128"/>
                <a:ea typeface="メイリオ" panose="020B0604030504040204" pitchFamily="50" charset="-128"/>
              </a:rPr>
              <a:t>引用部分（数字</a:t>
            </a:r>
            <a:r>
              <a:rPr lang="ja-JP" altLang="en-US" sz="1600" b="1" spc="20" dirty="0" smtClean="0">
                <a:solidFill>
                  <a:prstClr val="black">
                    <a:lumMod val="75000"/>
                    <a:lumOff val="25000"/>
                  </a:prstClr>
                </a:solidFill>
                <a:latin typeface="メイリオ" panose="020B0604030504040204" pitchFamily="50" charset="-128"/>
                <a:ea typeface="メイリオ" panose="020B0604030504040204" pitchFamily="50" charset="-128"/>
              </a:rPr>
              <a:t>や言葉</a:t>
            </a:r>
            <a:r>
              <a:rPr lang="ja-JP" altLang="en-US" sz="1600" b="1" dirty="0" smtClean="0">
                <a:solidFill>
                  <a:prstClr val="black">
                    <a:lumMod val="75000"/>
                    <a:lumOff val="25000"/>
                  </a:prstClr>
                </a:solidFill>
                <a:latin typeface="メイリオ" panose="020B0604030504040204" pitchFamily="50" charset="-128"/>
                <a:ea typeface="メイリオ" panose="020B0604030504040204" pitchFamily="50" charset="-128"/>
              </a:rPr>
              <a:t>）</a:t>
            </a:r>
            <a:endParaRPr lang="en-US" altLang="ja-JP" sz="1600" b="1" dirty="0">
              <a:solidFill>
                <a:prstClr val="black">
                  <a:lumMod val="75000"/>
                  <a:lumOff val="25000"/>
                </a:prstClr>
              </a:solidFill>
              <a:latin typeface="メイリオ" panose="020B0604030504040204" pitchFamily="50" charset="-128"/>
              <a:ea typeface="メイリオ" panose="020B0604030504040204" pitchFamily="50" charset="-128"/>
            </a:endParaRPr>
          </a:p>
          <a:p>
            <a:pPr lvl="0">
              <a:defRPr/>
            </a:pPr>
            <a:r>
              <a:rPr lang="ja-JP" altLang="en-US" sz="1600" b="1" dirty="0">
                <a:solidFill>
                  <a:prstClr val="black">
                    <a:lumMod val="75000"/>
                    <a:lumOff val="25000"/>
                  </a:prstClr>
                </a:solidFill>
                <a:latin typeface="メイリオ" panose="020B0604030504040204" pitchFamily="50" charset="-128"/>
                <a:ea typeface="メイリオ" panose="020B0604030504040204" pitchFamily="50" charset="-128"/>
              </a:rPr>
              <a:t>　は正しいか。</a:t>
            </a:r>
            <a:endParaRPr lang="en-US" altLang="ja-JP" sz="1600" b="1" dirty="0">
              <a:solidFill>
                <a:prstClr val="black">
                  <a:lumMod val="75000"/>
                  <a:lumOff val="25000"/>
                </a:prstClr>
              </a:solidFill>
              <a:latin typeface="メイリオ" panose="020B0604030504040204" pitchFamily="50" charset="-128"/>
              <a:ea typeface="メイリオ" panose="020B0604030504040204" pitchFamily="50" charset="-128"/>
            </a:endParaRPr>
          </a:p>
          <a:p>
            <a:pPr lvl="0">
              <a:defRPr/>
            </a:pPr>
            <a:r>
              <a:rPr lang="ja-JP" altLang="en-US" sz="1600" b="1" dirty="0">
                <a:solidFill>
                  <a:prstClr val="black">
                    <a:lumMod val="75000"/>
                    <a:lumOff val="25000"/>
                  </a:prstClr>
                </a:solidFill>
                <a:latin typeface="メイリオ" panose="020B0604030504040204" pitchFamily="50" charset="-128"/>
                <a:ea typeface="メイリオ" panose="020B0604030504040204" pitchFamily="50" charset="-128"/>
              </a:rPr>
              <a:t>②</a:t>
            </a:r>
            <a:r>
              <a:rPr lang="ja-JP" altLang="en-US" sz="1600" b="1" spc="-200" dirty="0">
                <a:solidFill>
                  <a:prstClr val="black">
                    <a:lumMod val="75000"/>
                    <a:lumOff val="25000"/>
                  </a:prstClr>
                </a:solidFill>
                <a:latin typeface="メイリオ" panose="020B0604030504040204" pitchFamily="50" charset="-128"/>
                <a:ea typeface="メイリオ" panose="020B0604030504040204" pitchFamily="50" charset="-128"/>
              </a:rPr>
              <a:t>言葉や文のつながり</a:t>
            </a:r>
            <a:r>
              <a:rPr lang="ja-JP" altLang="en-US" sz="1600" b="1" dirty="0">
                <a:solidFill>
                  <a:prstClr val="black">
                    <a:lumMod val="75000"/>
                    <a:lumOff val="25000"/>
                  </a:prstClr>
                </a:solidFill>
                <a:latin typeface="メイリオ" panose="020B0604030504040204" pitchFamily="50" charset="-128"/>
                <a:ea typeface="メイリオ" panose="020B0604030504040204" pitchFamily="50" charset="-128"/>
              </a:rPr>
              <a:t>は正しいか。</a:t>
            </a:r>
            <a:endParaRPr lang="en-US" altLang="ja-JP" sz="1600" b="1" dirty="0">
              <a:solidFill>
                <a:prstClr val="black">
                  <a:lumMod val="75000"/>
                  <a:lumOff val="25000"/>
                </a:prstClr>
              </a:solidFill>
              <a:latin typeface="メイリオ" panose="020B0604030504040204" pitchFamily="50" charset="-128"/>
              <a:ea typeface="メイリオ" panose="020B0604030504040204" pitchFamily="50" charset="-128"/>
            </a:endParaRPr>
          </a:p>
          <a:p>
            <a:pPr lvl="0">
              <a:defRPr/>
            </a:pPr>
            <a:r>
              <a:rPr lang="ja-JP" altLang="en-US" sz="1600" b="1" dirty="0">
                <a:solidFill>
                  <a:prstClr val="black">
                    <a:lumMod val="75000"/>
                    <a:lumOff val="25000"/>
                  </a:prstClr>
                </a:solidFill>
                <a:latin typeface="メイリオ" panose="020B0604030504040204" pitchFamily="50" charset="-128"/>
                <a:ea typeface="メイリオ" panose="020B0604030504040204" pitchFamily="50" charset="-128"/>
              </a:rPr>
              <a:t>③文末の表現は正しいか。</a:t>
            </a:r>
            <a:endParaRPr lang="en-US" altLang="ja-JP" sz="1600" b="1" dirty="0">
              <a:solidFill>
                <a:prstClr val="black">
                  <a:lumMod val="75000"/>
                  <a:lumOff val="25000"/>
                </a:prstClr>
              </a:solidFill>
              <a:latin typeface="メイリオ" panose="020B0604030504040204" pitchFamily="50" charset="-128"/>
              <a:ea typeface="メイリオ" panose="020B0604030504040204" pitchFamily="50" charset="-128"/>
            </a:endParaRPr>
          </a:p>
          <a:p>
            <a:pPr lvl="0">
              <a:defRPr/>
            </a:pPr>
            <a:r>
              <a:rPr lang="ja-JP" altLang="en-US" sz="1600" b="1" dirty="0">
                <a:solidFill>
                  <a:prstClr val="black">
                    <a:lumMod val="75000"/>
                    <a:lumOff val="25000"/>
                  </a:prstClr>
                </a:solidFill>
                <a:latin typeface="メイリオ" panose="020B0604030504040204" pitchFamily="50" charset="-128"/>
                <a:ea typeface="メイリオ" panose="020B0604030504040204" pitchFamily="50" charset="-128"/>
              </a:rPr>
              <a:t>④読みづらい部分はないか。</a:t>
            </a:r>
            <a:endParaRPr lang="en-US" altLang="ja-JP" sz="1200" b="1" dirty="0">
              <a:solidFill>
                <a:prstClr val="black">
                  <a:lumMod val="75000"/>
                  <a:lumOff val="25000"/>
                </a:prst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139705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99CCFF"/>
        </a:solidFill>
        <a:effectLst/>
      </p:bgPr>
    </p:bg>
    <p:spTree>
      <p:nvGrpSpPr>
        <p:cNvPr id="1" name=""/>
        <p:cNvGrpSpPr/>
        <p:nvPr/>
      </p:nvGrpSpPr>
      <p:grpSpPr>
        <a:xfrm>
          <a:off x="0" y="0"/>
          <a:ext cx="0" cy="0"/>
          <a:chOff x="0" y="0"/>
          <a:chExt cx="0" cy="0"/>
        </a:xfrm>
      </p:grpSpPr>
      <p:sp>
        <p:nvSpPr>
          <p:cNvPr id="4" name="テキスト ボックス 3"/>
          <p:cNvSpPr txBox="1"/>
          <p:nvPr/>
        </p:nvSpPr>
        <p:spPr>
          <a:xfrm>
            <a:off x="11351222" y="140043"/>
            <a:ext cx="692497" cy="6647934"/>
          </a:xfrm>
          <a:prstGeom prst="rect">
            <a:avLst/>
          </a:prstGeom>
          <a:solidFill>
            <a:srgbClr val="FFCCFF"/>
          </a:solidFill>
        </p:spPr>
        <p:txBody>
          <a:bodyPr vert="eaVert"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かだい</a:t>
            </a:r>
            <a:endParaRPr kumimoji="1" lang="en-US" altLang="ja-JP" sz="11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ja-JP" altLang="en-US" sz="11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書こうとしたことが伝わるようにするには、どのような書き方の工夫をすればよいか考えながら、</a:t>
            </a:r>
            <a:endParaRPr kumimoji="1" lang="en-US" altLang="ja-JP" sz="11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自分の考えを書いて伝えよう。</a:t>
            </a:r>
            <a:endParaRPr kumimoji="1" lang="ja-JP" altLang="en-US" sz="11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6" name="テキスト ボックス 5"/>
          <p:cNvSpPr txBox="1"/>
          <p:nvPr/>
        </p:nvSpPr>
        <p:spPr>
          <a:xfrm>
            <a:off x="10108444" y="4290806"/>
            <a:ext cx="430887" cy="2504303"/>
          </a:xfrm>
          <a:prstGeom prst="rect">
            <a:avLst/>
          </a:prstGeom>
          <a:solidFill>
            <a:schemeClr val="bg1"/>
          </a:solidFill>
          <a:ln>
            <a:solidFill>
              <a:schemeClr val="tx1"/>
            </a:solidFill>
          </a:ln>
        </p:spPr>
        <p:txBody>
          <a:bodyPr vert="eaVert"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名前　</a:t>
            </a:r>
            <a:endParaRPr kumimoji="1" lang="en-US" altLang="ja-JP"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49" name="図 4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1448416">
            <a:off x="856109" y="5447145"/>
            <a:ext cx="1505195" cy="1328950"/>
          </a:xfrm>
          <a:prstGeom prst="rect">
            <a:avLst/>
          </a:prstGeom>
        </p:spPr>
      </p:pic>
      <p:sp>
        <p:nvSpPr>
          <p:cNvPr id="16" name="四角形吹き出し 15"/>
          <p:cNvSpPr/>
          <p:nvPr/>
        </p:nvSpPr>
        <p:spPr>
          <a:xfrm>
            <a:off x="2350313" y="5541555"/>
            <a:ext cx="1702882" cy="1285546"/>
          </a:xfrm>
          <a:prstGeom prst="wedgeRectCallout">
            <a:avLst>
              <a:gd name="adj1" fmla="val 83916"/>
              <a:gd name="adj2" fmla="val -8372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00" b="1" i="0" u="none" strike="noStrike" kern="1200" cap="none" spc="0" normalizeH="0" baseline="0" noProof="0" dirty="0" smtClean="0">
              <a:ln>
                <a:noFill/>
              </a:ln>
              <a:solidFill>
                <a:prstClr val="black">
                  <a:lumMod val="75000"/>
                  <a:lumOff val="25000"/>
                </a:prstClr>
              </a:solidFill>
              <a:effectLst/>
              <a:uLnTx/>
              <a:uFillTx/>
              <a:latin typeface="メイリオ" panose="020B0604030504040204" pitchFamily="50" charset="-128"/>
              <a:ea typeface="メイリオ" panose="020B0604030504040204" pitchFamily="50" charset="-128"/>
              <a:cs typeface="+mn-cs"/>
            </a:endParaRPr>
          </a:p>
        </p:txBody>
      </p:sp>
      <p:sp>
        <p:nvSpPr>
          <p:cNvPr id="19" name="正方形/長方形 18"/>
          <p:cNvSpPr/>
          <p:nvPr/>
        </p:nvSpPr>
        <p:spPr>
          <a:xfrm>
            <a:off x="7866678" y="109844"/>
            <a:ext cx="1949379" cy="1029731"/>
          </a:xfrm>
          <a:prstGeom prst="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HG教科書体" panose="02020609000000000000" pitchFamily="17" charset="-128"/>
                <a:ea typeface="HG教科書体" panose="02020609000000000000" pitchFamily="17" charset="-128"/>
                <a:cs typeface="+mn-cs"/>
              </a:rPr>
              <a:t>　</a:t>
            </a:r>
          </a:p>
        </p:txBody>
      </p:sp>
      <p:sp>
        <p:nvSpPr>
          <p:cNvPr id="20" name="正方形/長方形 19"/>
          <p:cNvSpPr/>
          <p:nvPr/>
        </p:nvSpPr>
        <p:spPr>
          <a:xfrm>
            <a:off x="3648514" y="109844"/>
            <a:ext cx="1949379" cy="1029731"/>
          </a:xfrm>
          <a:prstGeom prst="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b="1" i="0" u="none" strike="noStrike" kern="1200" cap="none" spc="0" normalizeH="0" baseline="0" noProof="0" dirty="0">
              <a:ln>
                <a:noFill/>
              </a:ln>
              <a:solidFill>
                <a:prstClr val="black"/>
              </a:solidFill>
              <a:effectLst/>
              <a:uLnTx/>
              <a:uFillTx/>
              <a:latin typeface="HG教科書体" panose="02020609000000000000" pitchFamily="17" charset="-128"/>
              <a:ea typeface="HG教科書体" panose="02020609000000000000" pitchFamily="17" charset="-128"/>
              <a:cs typeface="+mn-cs"/>
            </a:endParaRPr>
          </a:p>
        </p:txBody>
      </p:sp>
      <p:sp>
        <p:nvSpPr>
          <p:cNvPr id="22" name="正方形/長方形 21"/>
          <p:cNvSpPr/>
          <p:nvPr/>
        </p:nvSpPr>
        <p:spPr>
          <a:xfrm>
            <a:off x="3641005" y="5729077"/>
            <a:ext cx="1948032" cy="1029731"/>
          </a:xfrm>
          <a:prstGeom prst="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b="1" i="0" u="none" strike="noStrike" kern="1200" cap="none" spc="0" normalizeH="0" baseline="0" noProof="0" dirty="0">
              <a:ln>
                <a:noFill/>
              </a:ln>
              <a:solidFill>
                <a:prstClr val="black"/>
              </a:solidFill>
              <a:effectLst/>
              <a:uLnTx/>
              <a:uFillTx/>
              <a:latin typeface="HG教科書体" panose="02020609000000000000" pitchFamily="17" charset="-128"/>
              <a:ea typeface="HG教科書体" panose="02020609000000000000" pitchFamily="17" charset="-128"/>
              <a:cs typeface="+mn-cs"/>
            </a:endParaRPr>
          </a:p>
        </p:txBody>
      </p:sp>
      <p:sp>
        <p:nvSpPr>
          <p:cNvPr id="23" name="正方形/長方形 22"/>
          <p:cNvSpPr/>
          <p:nvPr/>
        </p:nvSpPr>
        <p:spPr>
          <a:xfrm>
            <a:off x="5736649" y="5729076"/>
            <a:ext cx="1948032" cy="1029731"/>
          </a:xfrm>
          <a:prstGeom prst="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b="1" i="0" u="none" strike="noStrike" kern="1200" cap="none" spc="0" normalizeH="0" baseline="0" noProof="0" dirty="0">
              <a:ln>
                <a:noFill/>
              </a:ln>
              <a:solidFill>
                <a:prstClr val="black"/>
              </a:solidFill>
              <a:effectLst/>
              <a:uLnTx/>
              <a:uFillTx/>
              <a:latin typeface="HG教科書体" panose="02020609000000000000" pitchFamily="17" charset="-128"/>
              <a:ea typeface="HG教科書体" panose="02020609000000000000" pitchFamily="17" charset="-128"/>
              <a:cs typeface="+mn-cs"/>
            </a:endParaRPr>
          </a:p>
        </p:txBody>
      </p:sp>
      <p:sp>
        <p:nvSpPr>
          <p:cNvPr id="27" name="正方形/長方形 26"/>
          <p:cNvSpPr/>
          <p:nvPr/>
        </p:nvSpPr>
        <p:spPr>
          <a:xfrm>
            <a:off x="5779786" y="119175"/>
            <a:ext cx="1918868" cy="1029731"/>
          </a:xfrm>
          <a:prstGeom prst="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b="1" i="0" u="none" strike="noStrike" kern="1200" cap="none" spc="0" normalizeH="0" baseline="0" noProof="0" dirty="0">
              <a:ln>
                <a:noFill/>
              </a:ln>
              <a:solidFill>
                <a:prstClr val="black"/>
              </a:solidFill>
              <a:effectLst/>
              <a:uLnTx/>
              <a:uFillTx/>
              <a:latin typeface="HG教科書体" panose="02020609000000000000" pitchFamily="17" charset="-128"/>
              <a:ea typeface="HG教科書体" panose="02020609000000000000" pitchFamily="17" charset="-128"/>
              <a:cs typeface="+mn-cs"/>
            </a:endParaRPr>
          </a:p>
        </p:txBody>
      </p:sp>
      <p:sp>
        <p:nvSpPr>
          <p:cNvPr id="28" name="正方形/長方形 27"/>
          <p:cNvSpPr/>
          <p:nvPr/>
        </p:nvSpPr>
        <p:spPr>
          <a:xfrm>
            <a:off x="7850257" y="5729075"/>
            <a:ext cx="1948032" cy="1029731"/>
          </a:xfrm>
          <a:prstGeom prst="rect">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b="1" i="0" u="none" strike="noStrike" kern="1200" cap="none" spc="0" normalizeH="0" baseline="0" noProof="0" dirty="0">
              <a:ln>
                <a:noFill/>
              </a:ln>
              <a:solidFill>
                <a:prstClr val="black"/>
              </a:solidFill>
              <a:effectLst/>
              <a:uLnTx/>
              <a:uFillTx/>
              <a:latin typeface="HG教科書体" panose="02020609000000000000" pitchFamily="17" charset="-128"/>
              <a:ea typeface="HG教科書体" panose="02020609000000000000" pitchFamily="17" charset="-128"/>
              <a:cs typeface="+mn-cs"/>
            </a:endParaRPr>
          </a:p>
        </p:txBody>
      </p:sp>
      <p:sp>
        <p:nvSpPr>
          <p:cNvPr id="34" name="テキスト ボックス 33"/>
          <p:cNvSpPr txBox="1"/>
          <p:nvPr/>
        </p:nvSpPr>
        <p:spPr>
          <a:xfrm>
            <a:off x="10598270" y="119175"/>
            <a:ext cx="677108" cy="6647935"/>
          </a:xfrm>
          <a:prstGeom prst="rect">
            <a:avLst/>
          </a:prstGeom>
          <a:solidFill>
            <a:schemeClr val="bg1"/>
          </a:solidFill>
          <a:ln>
            <a:solidFill>
              <a:schemeClr val="tx1"/>
            </a:solidFill>
          </a:ln>
        </p:spPr>
        <p:txBody>
          <a:bodyPr vert="eaVert"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めあて⑦⑧⑨　例　グループで読み合い、よりよい文章になるように</a:t>
            </a:r>
            <a:endParaRPr kumimoji="1" lang="en-US" altLang="ja-JP"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a:solidFill>
                  <a:prstClr val="black"/>
                </a:solidFill>
                <a:latin typeface="游ゴシック" panose="020F0502020204030204"/>
                <a:ea typeface="游ゴシック" panose="020B0400000000000000" pitchFamily="50" charset="-128"/>
              </a:rPr>
              <a:t>　</a:t>
            </a:r>
            <a:r>
              <a:rPr lang="ja-JP" altLang="en-US" sz="1600" dirty="0" smtClean="0">
                <a:solidFill>
                  <a:prstClr val="black"/>
                </a:solidFill>
                <a:latin typeface="游ゴシック" panose="020F0502020204030204"/>
                <a:ea typeface="游ゴシック" panose="020B0400000000000000" pitchFamily="50" charset="-128"/>
              </a:rPr>
              <a:t>　　　　　　　</a:t>
            </a:r>
            <a:r>
              <a:rPr kumimoji="1" lang="ja-JP" altLang="en-US"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すいこうしよう。</a:t>
            </a:r>
            <a:endParaRPr kumimoji="1" lang="en-US" altLang="ja-JP"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p:txBody>
      </p:sp>
      <p:cxnSp>
        <p:nvCxnSpPr>
          <p:cNvPr id="8" name="直線コネクタ 7"/>
          <p:cNvCxnSpPr/>
          <p:nvPr/>
        </p:nvCxnSpPr>
        <p:spPr>
          <a:xfrm>
            <a:off x="9405257" y="1539551"/>
            <a:ext cx="0" cy="27992"/>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p:nvCxnSpPr>
        <p:spPr>
          <a:xfrm flipH="1">
            <a:off x="10393968" y="253336"/>
            <a:ext cx="11408" cy="1145754"/>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p:nvCxnSpPr>
        <p:spPr>
          <a:xfrm flipH="1">
            <a:off x="10273165" y="253336"/>
            <a:ext cx="11408" cy="1145754"/>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flipH="1">
            <a:off x="10148517" y="253336"/>
            <a:ext cx="11408" cy="1145754"/>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flipH="1">
            <a:off x="10023375" y="239312"/>
            <a:ext cx="11408" cy="1145754"/>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flipH="1">
            <a:off x="10502325" y="253336"/>
            <a:ext cx="11408" cy="1145754"/>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sp>
        <p:nvSpPr>
          <p:cNvPr id="55" name="テキスト ボックス 54"/>
          <p:cNvSpPr txBox="1"/>
          <p:nvPr/>
        </p:nvSpPr>
        <p:spPr>
          <a:xfrm>
            <a:off x="10017221" y="1520028"/>
            <a:ext cx="430887" cy="1913803"/>
          </a:xfrm>
          <a:prstGeom prst="rect">
            <a:avLst/>
          </a:prstGeom>
          <a:solidFill>
            <a:schemeClr val="bg1"/>
          </a:solidFill>
          <a:ln>
            <a:solidFill>
              <a:schemeClr val="tx1"/>
            </a:solidFill>
          </a:ln>
        </p:spPr>
        <p:txBody>
          <a:bodyPr vert="eaVert"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←この線を使おう。　</a:t>
            </a:r>
            <a:endParaRPr kumimoji="1" lang="en-US" altLang="ja-JP"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43" name="図 42"/>
          <p:cNvPicPr>
            <a:picLocks noChangeAspect="1"/>
          </p:cNvPicPr>
          <p:nvPr/>
        </p:nvPicPr>
        <p:blipFill rotWithShape="1">
          <a:blip r:embed="rId3">
            <a:extLst>
              <a:ext uri="{28A0092B-C50C-407E-A947-70E740481C1C}">
                <a14:useLocalDpi xmlns:a14="http://schemas.microsoft.com/office/drawing/2010/main" val="0"/>
              </a:ext>
            </a:extLst>
          </a:blip>
          <a:srcRect t="1286"/>
          <a:stretch/>
        </p:blipFill>
        <p:spPr>
          <a:xfrm>
            <a:off x="118546" y="79575"/>
            <a:ext cx="3361944" cy="3139716"/>
          </a:xfrm>
          <a:prstGeom prst="rect">
            <a:avLst/>
          </a:prstGeom>
        </p:spPr>
      </p:pic>
      <p:grpSp>
        <p:nvGrpSpPr>
          <p:cNvPr id="46" name="グループ化 45"/>
          <p:cNvGrpSpPr/>
          <p:nvPr/>
        </p:nvGrpSpPr>
        <p:grpSpPr>
          <a:xfrm>
            <a:off x="3670359" y="1265212"/>
            <a:ext cx="6108480" cy="4336518"/>
            <a:chOff x="3516012" y="1409316"/>
            <a:chExt cx="5758390" cy="4035895"/>
          </a:xfrm>
        </p:grpSpPr>
        <p:sp>
          <p:nvSpPr>
            <p:cNvPr id="47" name="正方形/長方形 46"/>
            <p:cNvSpPr/>
            <p:nvPr/>
          </p:nvSpPr>
          <p:spPr>
            <a:xfrm>
              <a:off x="3516012" y="1409316"/>
              <a:ext cx="5758390" cy="403589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テキスト ボックス 58"/>
            <p:cNvSpPr txBox="1"/>
            <p:nvPr/>
          </p:nvSpPr>
          <p:spPr>
            <a:xfrm>
              <a:off x="5895688" y="1868474"/>
              <a:ext cx="800219" cy="3191070"/>
            </a:xfrm>
            <a:prstGeom prst="rect">
              <a:avLst/>
            </a:prstGeom>
            <a:noFill/>
          </p:spPr>
          <p:txBody>
            <a:bodyPr vert="eaVert" wrap="square" rtlCol="0">
              <a:spAutoFit/>
            </a:bodyPr>
            <a:lstStyle/>
            <a:p>
              <a:r>
                <a:rPr kumimoji="1" lang="ja-JP" altLang="en-US" sz="4000" b="1" dirty="0" smtClean="0"/>
                <a:t>作成した文章</a:t>
              </a:r>
              <a:endParaRPr kumimoji="1" lang="ja-JP" altLang="en-US" sz="4000" b="1" dirty="0"/>
            </a:p>
          </p:txBody>
        </p:sp>
      </p:grpSp>
      <p:sp>
        <p:nvSpPr>
          <p:cNvPr id="29" name="動作設定ボタン: ホーム 28">
            <a:hlinkClick r:id="" action="ppaction://hlinkshowjump?jump=firstslide" highlightClick="1"/>
          </p:cNvPr>
          <p:cNvSpPr/>
          <p:nvPr/>
        </p:nvSpPr>
        <p:spPr>
          <a:xfrm>
            <a:off x="97113" y="6359609"/>
            <a:ext cx="483044" cy="411892"/>
          </a:xfrm>
          <a:prstGeom prst="actionButtonHom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動作設定ボタン: 戻る 29">
            <a:hlinkClick r:id="" action="ppaction://hlinkshowjump?jump=lastslideviewed" highlightClick="1"/>
          </p:cNvPr>
          <p:cNvSpPr/>
          <p:nvPr/>
        </p:nvSpPr>
        <p:spPr>
          <a:xfrm>
            <a:off x="97113" y="5895975"/>
            <a:ext cx="483044" cy="408821"/>
          </a:xfrm>
          <a:prstGeom prst="actionButtonRetur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p:nvSpPr>
        <p:spPr>
          <a:xfrm>
            <a:off x="97113" y="3346230"/>
            <a:ext cx="3322180" cy="206838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p:cNvSpPr/>
          <p:nvPr/>
        </p:nvSpPr>
        <p:spPr>
          <a:xfrm>
            <a:off x="214185" y="3451947"/>
            <a:ext cx="3086496" cy="18214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defRPr/>
            </a:pPr>
            <a:endParaRPr lang="en-US" altLang="ja-JP" sz="800" b="1" dirty="0">
              <a:solidFill>
                <a:prstClr val="black">
                  <a:lumMod val="75000"/>
                  <a:lumOff val="25000"/>
                </a:prstClr>
              </a:solidFill>
              <a:latin typeface="メイリオ" panose="020B0604030504040204" pitchFamily="50" charset="-128"/>
              <a:ea typeface="メイリオ" panose="020B0604030504040204" pitchFamily="50" charset="-128"/>
            </a:endParaRPr>
          </a:p>
          <a:p>
            <a:pPr lvl="0">
              <a:defRPr/>
            </a:pPr>
            <a:r>
              <a:rPr lang="ja-JP" altLang="en-US" sz="1000" b="1" dirty="0">
                <a:solidFill>
                  <a:prstClr val="black">
                    <a:lumMod val="75000"/>
                    <a:lumOff val="25000"/>
                  </a:prstClr>
                </a:solidFill>
                <a:latin typeface="メイリオ" panose="020B0604030504040204" pitchFamily="50" charset="-128"/>
                <a:ea typeface="メイリオ" panose="020B0604030504040204" pitchFamily="50" charset="-128"/>
              </a:rPr>
              <a:t> </a:t>
            </a:r>
            <a:r>
              <a:rPr lang="en-US" altLang="ja-JP" sz="1600" b="1" dirty="0" smtClean="0">
                <a:solidFill>
                  <a:prstClr val="black">
                    <a:lumMod val="75000"/>
                    <a:lumOff val="25000"/>
                  </a:prstClr>
                </a:solidFill>
                <a:latin typeface="メイリオ" panose="020B0604030504040204" pitchFamily="50" charset="-128"/>
                <a:ea typeface="メイリオ" panose="020B0604030504040204" pitchFamily="50" charset="-128"/>
              </a:rPr>
              <a:t>【</a:t>
            </a:r>
            <a:r>
              <a:rPr lang="ja-JP" altLang="en-US" sz="1600" b="1" dirty="0" smtClean="0">
                <a:solidFill>
                  <a:prstClr val="black">
                    <a:lumMod val="75000"/>
                    <a:lumOff val="25000"/>
                  </a:prstClr>
                </a:solidFill>
                <a:latin typeface="メイリオ" panose="020B0604030504040204" pitchFamily="50" charset="-128"/>
                <a:ea typeface="メイリオ" panose="020B0604030504040204" pitchFamily="50" charset="-128"/>
              </a:rPr>
              <a:t>すいこう</a:t>
            </a:r>
            <a:r>
              <a:rPr lang="ja-JP" altLang="en-US" sz="1600" b="1" dirty="0">
                <a:solidFill>
                  <a:prstClr val="black">
                    <a:lumMod val="75000"/>
                    <a:lumOff val="25000"/>
                  </a:prstClr>
                </a:solidFill>
                <a:latin typeface="メイリオ" panose="020B0604030504040204" pitchFamily="50" charset="-128"/>
                <a:ea typeface="メイリオ" panose="020B0604030504040204" pitchFamily="50" charset="-128"/>
              </a:rPr>
              <a:t>のポイント</a:t>
            </a:r>
            <a:r>
              <a:rPr lang="en-US" altLang="ja-JP" sz="1600" b="1" dirty="0">
                <a:solidFill>
                  <a:prstClr val="black">
                    <a:lumMod val="75000"/>
                    <a:lumOff val="25000"/>
                  </a:prstClr>
                </a:solidFill>
                <a:latin typeface="メイリオ" panose="020B0604030504040204" pitchFamily="50" charset="-128"/>
                <a:ea typeface="メイリオ" panose="020B0604030504040204" pitchFamily="50" charset="-128"/>
              </a:rPr>
              <a:t>】</a:t>
            </a:r>
          </a:p>
          <a:p>
            <a:pPr lvl="0">
              <a:defRPr/>
            </a:pPr>
            <a:r>
              <a:rPr lang="ja-JP" altLang="en-US" sz="1600" b="1" dirty="0">
                <a:solidFill>
                  <a:prstClr val="black">
                    <a:lumMod val="75000"/>
                    <a:lumOff val="25000"/>
                  </a:prstClr>
                </a:solidFill>
                <a:latin typeface="メイリオ" panose="020B0604030504040204" pitchFamily="50" charset="-128"/>
                <a:ea typeface="メイリオ" panose="020B0604030504040204" pitchFamily="50" charset="-128"/>
              </a:rPr>
              <a:t>①</a:t>
            </a:r>
            <a:r>
              <a:rPr lang="ja-JP" altLang="en-US" sz="1600" b="1" spc="20" dirty="0">
                <a:solidFill>
                  <a:prstClr val="black">
                    <a:lumMod val="75000"/>
                    <a:lumOff val="25000"/>
                  </a:prstClr>
                </a:solidFill>
                <a:latin typeface="メイリオ" panose="020B0604030504040204" pitchFamily="50" charset="-128"/>
                <a:ea typeface="メイリオ" panose="020B0604030504040204" pitchFamily="50" charset="-128"/>
              </a:rPr>
              <a:t>引用部分（数字</a:t>
            </a:r>
            <a:r>
              <a:rPr lang="ja-JP" altLang="en-US" sz="1600" b="1" spc="20" dirty="0" smtClean="0">
                <a:solidFill>
                  <a:prstClr val="black">
                    <a:lumMod val="75000"/>
                    <a:lumOff val="25000"/>
                  </a:prstClr>
                </a:solidFill>
                <a:latin typeface="メイリオ" panose="020B0604030504040204" pitchFamily="50" charset="-128"/>
                <a:ea typeface="メイリオ" panose="020B0604030504040204" pitchFamily="50" charset="-128"/>
              </a:rPr>
              <a:t>や言葉</a:t>
            </a:r>
            <a:r>
              <a:rPr lang="ja-JP" altLang="en-US" sz="1600" b="1" dirty="0" smtClean="0">
                <a:solidFill>
                  <a:prstClr val="black">
                    <a:lumMod val="75000"/>
                    <a:lumOff val="25000"/>
                  </a:prstClr>
                </a:solidFill>
                <a:latin typeface="メイリオ" panose="020B0604030504040204" pitchFamily="50" charset="-128"/>
                <a:ea typeface="メイリオ" panose="020B0604030504040204" pitchFamily="50" charset="-128"/>
              </a:rPr>
              <a:t>）</a:t>
            </a:r>
            <a:endParaRPr lang="en-US" altLang="ja-JP" sz="1600" b="1" dirty="0">
              <a:solidFill>
                <a:prstClr val="black">
                  <a:lumMod val="75000"/>
                  <a:lumOff val="25000"/>
                </a:prstClr>
              </a:solidFill>
              <a:latin typeface="メイリオ" panose="020B0604030504040204" pitchFamily="50" charset="-128"/>
              <a:ea typeface="メイリオ" panose="020B0604030504040204" pitchFamily="50" charset="-128"/>
            </a:endParaRPr>
          </a:p>
          <a:p>
            <a:pPr lvl="0">
              <a:defRPr/>
            </a:pPr>
            <a:r>
              <a:rPr lang="ja-JP" altLang="en-US" sz="1600" b="1" dirty="0">
                <a:solidFill>
                  <a:prstClr val="black">
                    <a:lumMod val="75000"/>
                    <a:lumOff val="25000"/>
                  </a:prstClr>
                </a:solidFill>
                <a:latin typeface="メイリオ" panose="020B0604030504040204" pitchFamily="50" charset="-128"/>
                <a:ea typeface="メイリオ" panose="020B0604030504040204" pitchFamily="50" charset="-128"/>
              </a:rPr>
              <a:t>　は正しいか。</a:t>
            </a:r>
            <a:endParaRPr lang="en-US" altLang="ja-JP" sz="1600" b="1" dirty="0">
              <a:solidFill>
                <a:prstClr val="black">
                  <a:lumMod val="75000"/>
                  <a:lumOff val="25000"/>
                </a:prstClr>
              </a:solidFill>
              <a:latin typeface="メイリオ" panose="020B0604030504040204" pitchFamily="50" charset="-128"/>
              <a:ea typeface="メイリオ" panose="020B0604030504040204" pitchFamily="50" charset="-128"/>
            </a:endParaRPr>
          </a:p>
          <a:p>
            <a:pPr lvl="0">
              <a:defRPr/>
            </a:pPr>
            <a:r>
              <a:rPr lang="ja-JP" altLang="en-US" sz="1600" b="1" dirty="0">
                <a:solidFill>
                  <a:prstClr val="black">
                    <a:lumMod val="75000"/>
                    <a:lumOff val="25000"/>
                  </a:prstClr>
                </a:solidFill>
                <a:latin typeface="メイリオ" panose="020B0604030504040204" pitchFamily="50" charset="-128"/>
                <a:ea typeface="メイリオ" panose="020B0604030504040204" pitchFamily="50" charset="-128"/>
              </a:rPr>
              <a:t>②</a:t>
            </a:r>
            <a:r>
              <a:rPr lang="ja-JP" altLang="en-US" sz="1600" b="1" spc="-200" dirty="0">
                <a:solidFill>
                  <a:prstClr val="black">
                    <a:lumMod val="75000"/>
                    <a:lumOff val="25000"/>
                  </a:prstClr>
                </a:solidFill>
                <a:latin typeface="メイリオ" panose="020B0604030504040204" pitchFamily="50" charset="-128"/>
                <a:ea typeface="メイリオ" panose="020B0604030504040204" pitchFamily="50" charset="-128"/>
              </a:rPr>
              <a:t>言葉や文のつながり</a:t>
            </a:r>
            <a:r>
              <a:rPr lang="ja-JP" altLang="en-US" sz="1600" b="1" dirty="0">
                <a:solidFill>
                  <a:prstClr val="black">
                    <a:lumMod val="75000"/>
                    <a:lumOff val="25000"/>
                  </a:prstClr>
                </a:solidFill>
                <a:latin typeface="メイリオ" panose="020B0604030504040204" pitchFamily="50" charset="-128"/>
                <a:ea typeface="メイリオ" panose="020B0604030504040204" pitchFamily="50" charset="-128"/>
              </a:rPr>
              <a:t>は正しいか。</a:t>
            </a:r>
            <a:endParaRPr lang="en-US" altLang="ja-JP" sz="1600" b="1" dirty="0">
              <a:solidFill>
                <a:prstClr val="black">
                  <a:lumMod val="75000"/>
                  <a:lumOff val="25000"/>
                </a:prstClr>
              </a:solidFill>
              <a:latin typeface="メイリオ" panose="020B0604030504040204" pitchFamily="50" charset="-128"/>
              <a:ea typeface="メイリオ" panose="020B0604030504040204" pitchFamily="50" charset="-128"/>
            </a:endParaRPr>
          </a:p>
          <a:p>
            <a:pPr lvl="0">
              <a:defRPr/>
            </a:pPr>
            <a:r>
              <a:rPr lang="ja-JP" altLang="en-US" sz="1600" b="1" dirty="0">
                <a:solidFill>
                  <a:prstClr val="black">
                    <a:lumMod val="75000"/>
                    <a:lumOff val="25000"/>
                  </a:prstClr>
                </a:solidFill>
                <a:latin typeface="メイリオ" panose="020B0604030504040204" pitchFamily="50" charset="-128"/>
                <a:ea typeface="メイリオ" panose="020B0604030504040204" pitchFamily="50" charset="-128"/>
              </a:rPr>
              <a:t>③文末の表現は正しいか。</a:t>
            </a:r>
            <a:endParaRPr lang="en-US" altLang="ja-JP" sz="1600" b="1" dirty="0">
              <a:solidFill>
                <a:prstClr val="black">
                  <a:lumMod val="75000"/>
                  <a:lumOff val="25000"/>
                </a:prstClr>
              </a:solidFill>
              <a:latin typeface="メイリオ" panose="020B0604030504040204" pitchFamily="50" charset="-128"/>
              <a:ea typeface="メイリオ" panose="020B0604030504040204" pitchFamily="50" charset="-128"/>
            </a:endParaRPr>
          </a:p>
          <a:p>
            <a:pPr lvl="0">
              <a:defRPr/>
            </a:pPr>
            <a:r>
              <a:rPr lang="ja-JP" altLang="en-US" sz="1600" b="1" dirty="0">
                <a:solidFill>
                  <a:prstClr val="black">
                    <a:lumMod val="75000"/>
                    <a:lumOff val="25000"/>
                  </a:prstClr>
                </a:solidFill>
                <a:latin typeface="メイリオ" panose="020B0604030504040204" pitchFamily="50" charset="-128"/>
                <a:ea typeface="メイリオ" panose="020B0604030504040204" pitchFamily="50" charset="-128"/>
              </a:rPr>
              <a:t>④読みづらい部分はないか。</a:t>
            </a:r>
            <a:endParaRPr lang="en-US" altLang="ja-JP" sz="1200" b="1" dirty="0">
              <a:solidFill>
                <a:prstClr val="black">
                  <a:lumMod val="75000"/>
                  <a:lumOff val="25000"/>
                </a:prst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671570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0CC99"/>
        </a:solidFill>
        <a:effectLst/>
      </p:bgPr>
    </p:bg>
    <p:spTree>
      <p:nvGrpSpPr>
        <p:cNvPr id="1" name=""/>
        <p:cNvGrpSpPr/>
        <p:nvPr/>
      </p:nvGrpSpPr>
      <p:grpSpPr>
        <a:xfrm>
          <a:off x="0" y="0"/>
          <a:ext cx="0" cy="0"/>
          <a:chOff x="0" y="0"/>
          <a:chExt cx="0" cy="0"/>
        </a:xfrm>
      </p:grpSpPr>
      <p:sp>
        <p:nvSpPr>
          <p:cNvPr id="4" name="テキスト ボックス 3"/>
          <p:cNvSpPr txBox="1"/>
          <p:nvPr/>
        </p:nvSpPr>
        <p:spPr>
          <a:xfrm>
            <a:off x="11351222" y="140043"/>
            <a:ext cx="692497" cy="6647934"/>
          </a:xfrm>
          <a:prstGeom prst="rect">
            <a:avLst/>
          </a:prstGeom>
          <a:solidFill>
            <a:srgbClr val="FFCCFF"/>
          </a:solidFill>
        </p:spPr>
        <p:txBody>
          <a:bodyPr vert="eaVert"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かだい</a:t>
            </a:r>
            <a:endParaRPr kumimoji="1" lang="en-US" altLang="ja-JP" sz="11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ja-JP" altLang="en-US" sz="11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書こうとしたことが伝わるようにするには、どのような書き方の工夫をすればよいか考えながら、</a:t>
            </a:r>
            <a:endParaRPr kumimoji="1" lang="en-US" altLang="ja-JP" sz="11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自分の考えを書いて伝えよう。</a:t>
            </a:r>
            <a:endParaRPr kumimoji="1" lang="ja-JP" altLang="en-US" sz="11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6" name="テキスト ボックス 5"/>
          <p:cNvSpPr txBox="1"/>
          <p:nvPr/>
        </p:nvSpPr>
        <p:spPr>
          <a:xfrm>
            <a:off x="10020073" y="4277068"/>
            <a:ext cx="430887" cy="2504303"/>
          </a:xfrm>
          <a:prstGeom prst="rect">
            <a:avLst/>
          </a:prstGeom>
          <a:solidFill>
            <a:schemeClr val="bg1"/>
          </a:solidFill>
          <a:ln>
            <a:solidFill>
              <a:schemeClr val="tx1"/>
            </a:solidFill>
          </a:ln>
        </p:spPr>
        <p:txBody>
          <a:bodyPr vert="eaVert"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名前　</a:t>
            </a:r>
            <a:endParaRPr kumimoji="1" lang="en-US" altLang="ja-JP"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49" name="図 4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1448416">
            <a:off x="940766" y="5341647"/>
            <a:ext cx="1505195" cy="1328950"/>
          </a:xfrm>
          <a:prstGeom prst="rect">
            <a:avLst/>
          </a:prstGeom>
        </p:spPr>
      </p:pic>
      <p:sp>
        <p:nvSpPr>
          <p:cNvPr id="106" name="テキスト ボックス 105"/>
          <p:cNvSpPr txBox="1"/>
          <p:nvPr/>
        </p:nvSpPr>
        <p:spPr>
          <a:xfrm>
            <a:off x="10575778" y="140042"/>
            <a:ext cx="677108" cy="6647935"/>
          </a:xfrm>
          <a:prstGeom prst="rect">
            <a:avLst/>
          </a:prstGeom>
          <a:solidFill>
            <a:schemeClr val="bg1"/>
          </a:solidFill>
          <a:ln>
            <a:solidFill>
              <a:schemeClr val="tx1"/>
            </a:solidFill>
          </a:ln>
        </p:spPr>
        <p:txBody>
          <a:bodyPr vert="eaVert"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めあて➉⑪　例　書いた文章の感想を伝え合って、友達の文章のよい</a:t>
            </a:r>
            <a:endParaRPr kumimoji="1" lang="en-US" altLang="ja-JP"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a:solidFill>
                  <a:prstClr val="black"/>
                </a:solidFill>
                <a:latin typeface="游ゴシック" panose="020F0502020204030204"/>
                <a:ea typeface="游ゴシック" panose="020B0400000000000000" pitchFamily="50" charset="-128"/>
              </a:rPr>
              <a:t>　</a:t>
            </a:r>
            <a:r>
              <a:rPr lang="ja-JP" altLang="en-US" sz="1600" dirty="0" smtClean="0">
                <a:solidFill>
                  <a:prstClr val="black"/>
                </a:solidFill>
                <a:latin typeface="游ゴシック" panose="020F0502020204030204"/>
                <a:ea typeface="游ゴシック" panose="020B0400000000000000" pitchFamily="50" charset="-128"/>
              </a:rPr>
              <a:t>　　　　　　</a:t>
            </a:r>
            <a:r>
              <a:rPr kumimoji="1" lang="ja-JP" altLang="en-US"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ところを見付けよう。</a:t>
            </a:r>
            <a:endParaRPr kumimoji="1" lang="en-US" altLang="ja-JP"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p:txBody>
      </p:sp>
      <p:cxnSp>
        <p:nvCxnSpPr>
          <p:cNvPr id="48" name="直線コネクタ 47"/>
          <p:cNvCxnSpPr/>
          <p:nvPr/>
        </p:nvCxnSpPr>
        <p:spPr>
          <a:xfrm flipH="1">
            <a:off x="10502325" y="253336"/>
            <a:ext cx="11408" cy="1145754"/>
          </a:xfrm>
          <a:prstGeom prst="line">
            <a:avLst/>
          </a:prstGeom>
          <a:ln w="571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 name="テキスト ボックス 49"/>
          <p:cNvSpPr txBox="1"/>
          <p:nvPr/>
        </p:nvSpPr>
        <p:spPr>
          <a:xfrm>
            <a:off x="10017221" y="1520028"/>
            <a:ext cx="430887" cy="1913803"/>
          </a:xfrm>
          <a:prstGeom prst="rect">
            <a:avLst/>
          </a:prstGeom>
          <a:solidFill>
            <a:schemeClr val="bg1"/>
          </a:solidFill>
          <a:ln>
            <a:solidFill>
              <a:schemeClr val="tx1"/>
            </a:solidFill>
          </a:ln>
        </p:spPr>
        <p:txBody>
          <a:bodyPr vert="eaVert"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←この線を使おう。　</a:t>
            </a:r>
            <a:endParaRPr kumimoji="1" lang="en-US" altLang="ja-JP"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7" name="正方形/長方形 36"/>
          <p:cNvSpPr/>
          <p:nvPr/>
        </p:nvSpPr>
        <p:spPr>
          <a:xfrm>
            <a:off x="7404883" y="5654438"/>
            <a:ext cx="2504912" cy="1111594"/>
          </a:xfrm>
          <a:prstGeom prst="rect">
            <a:avLst/>
          </a:prstGeom>
          <a:solidFill>
            <a:srgbClr val="FFFFCC"/>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HG教科書体" panose="02020609000000000000" pitchFamily="17" charset="-128"/>
                <a:ea typeface="HG教科書体" panose="02020609000000000000" pitchFamily="17" charset="-128"/>
                <a:cs typeface="+mn-cs"/>
              </a:rPr>
              <a:t>　</a:t>
            </a:r>
            <a:endPar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40" name="正方形/長方形 39"/>
          <p:cNvSpPr/>
          <p:nvPr/>
        </p:nvSpPr>
        <p:spPr>
          <a:xfrm>
            <a:off x="6727402" y="141550"/>
            <a:ext cx="2645956" cy="1117939"/>
          </a:xfrm>
          <a:prstGeom prst="rect">
            <a:avLst/>
          </a:prstGeom>
          <a:solidFill>
            <a:srgbClr val="FFFFCC"/>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HG教科書体" panose="02020609000000000000" pitchFamily="17" charset="-128"/>
                <a:ea typeface="HG教科書体" panose="02020609000000000000" pitchFamily="17" charset="-128"/>
                <a:cs typeface="+mn-cs"/>
              </a:rPr>
              <a:t>　</a:t>
            </a:r>
            <a:endPar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42" name="正方形/長方形 41"/>
          <p:cNvSpPr/>
          <p:nvPr/>
        </p:nvSpPr>
        <p:spPr>
          <a:xfrm>
            <a:off x="4996001" y="5654438"/>
            <a:ext cx="2350570" cy="1111594"/>
          </a:xfrm>
          <a:prstGeom prst="rect">
            <a:avLst/>
          </a:prstGeom>
          <a:solidFill>
            <a:srgbClr val="FFFFCC"/>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HG教科書体" panose="02020609000000000000" pitchFamily="17" charset="-128"/>
                <a:ea typeface="HG教科書体" panose="02020609000000000000" pitchFamily="17" charset="-128"/>
                <a:cs typeface="+mn-cs"/>
              </a:rPr>
              <a:t>　</a:t>
            </a:r>
            <a:endPar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43" name="正方形/長方形 42"/>
          <p:cNvSpPr/>
          <p:nvPr/>
        </p:nvSpPr>
        <p:spPr>
          <a:xfrm>
            <a:off x="3489526" y="112506"/>
            <a:ext cx="2513804" cy="1111594"/>
          </a:xfrm>
          <a:prstGeom prst="rect">
            <a:avLst/>
          </a:prstGeom>
          <a:solidFill>
            <a:srgbClr val="FFFFCC"/>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HG教科書体" panose="02020609000000000000" pitchFamily="17" charset="-128"/>
                <a:ea typeface="HG教科書体" panose="02020609000000000000" pitchFamily="17" charset="-128"/>
                <a:cs typeface="+mn-cs"/>
              </a:rPr>
              <a:t>　</a:t>
            </a:r>
            <a:endPar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17" name="図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469" y="87234"/>
            <a:ext cx="3345083" cy="3282042"/>
          </a:xfrm>
          <a:prstGeom prst="rect">
            <a:avLst/>
          </a:prstGeom>
        </p:spPr>
      </p:pic>
      <p:cxnSp>
        <p:nvCxnSpPr>
          <p:cNvPr id="64" name="直線コネクタ 63"/>
          <p:cNvCxnSpPr/>
          <p:nvPr/>
        </p:nvCxnSpPr>
        <p:spPr>
          <a:xfrm flipH="1">
            <a:off x="10403989" y="253336"/>
            <a:ext cx="11408" cy="1145754"/>
          </a:xfrm>
          <a:prstGeom prst="line">
            <a:avLst/>
          </a:prstGeom>
          <a:ln w="571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5" name="直線コネクタ 64"/>
          <p:cNvCxnSpPr/>
          <p:nvPr/>
        </p:nvCxnSpPr>
        <p:spPr>
          <a:xfrm flipH="1">
            <a:off x="10292121" y="253336"/>
            <a:ext cx="11408" cy="1145754"/>
          </a:xfrm>
          <a:prstGeom prst="line">
            <a:avLst/>
          </a:prstGeom>
          <a:ln w="571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6" name="直線コネクタ 65"/>
          <p:cNvCxnSpPr/>
          <p:nvPr/>
        </p:nvCxnSpPr>
        <p:spPr>
          <a:xfrm flipH="1">
            <a:off x="10192846" y="253336"/>
            <a:ext cx="11408" cy="1145754"/>
          </a:xfrm>
          <a:prstGeom prst="line">
            <a:avLst/>
          </a:prstGeom>
          <a:ln w="571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7" name="直線コネクタ 66"/>
          <p:cNvCxnSpPr/>
          <p:nvPr/>
        </p:nvCxnSpPr>
        <p:spPr>
          <a:xfrm flipH="1">
            <a:off x="10094951" y="253336"/>
            <a:ext cx="11408" cy="1145754"/>
          </a:xfrm>
          <a:prstGeom prst="line">
            <a:avLst/>
          </a:prstGeom>
          <a:ln w="571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36" name="グループ化 35"/>
          <p:cNvGrpSpPr/>
          <p:nvPr/>
        </p:nvGrpSpPr>
        <p:grpSpPr>
          <a:xfrm>
            <a:off x="3670359" y="1265212"/>
            <a:ext cx="6108480" cy="4336518"/>
            <a:chOff x="3516012" y="1409316"/>
            <a:chExt cx="5758390" cy="4035895"/>
          </a:xfrm>
        </p:grpSpPr>
        <p:sp>
          <p:nvSpPr>
            <p:cNvPr id="39" name="正方形/長方形 38"/>
            <p:cNvSpPr/>
            <p:nvPr/>
          </p:nvSpPr>
          <p:spPr>
            <a:xfrm>
              <a:off x="3516012" y="1409316"/>
              <a:ext cx="5758390" cy="403589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ボックス 40"/>
            <p:cNvSpPr txBox="1"/>
            <p:nvPr/>
          </p:nvSpPr>
          <p:spPr>
            <a:xfrm>
              <a:off x="5941551" y="1868474"/>
              <a:ext cx="754357" cy="3191070"/>
            </a:xfrm>
            <a:prstGeom prst="rect">
              <a:avLst/>
            </a:prstGeom>
            <a:noFill/>
          </p:spPr>
          <p:txBody>
            <a:bodyPr vert="eaVert" wrap="square" rtlCol="0">
              <a:spAutoFit/>
            </a:bodyPr>
            <a:lstStyle/>
            <a:p>
              <a:r>
                <a:rPr kumimoji="1" lang="ja-JP" altLang="en-US" sz="4000" b="1" dirty="0" smtClean="0"/>
                <a:t>　直した文章</a:t>
              </a:r>
              <a:endParaRPr kumimoji="1" lang="ja-JP" altLang="en-US" sz="4000" b="1" dirty="0"/>
            </a:p>
          </p:txBody>
        </p:sp>
      </p:grpSp>
      <p:sp>
        <p:nvSpPr>
          <p:cNvPr id="29" name="動作設定ボタン: ホーム 28">
            <a:hlinkClick r:id="" action="ppaction://hlinkshowjump?jump=firstslide" highlightClick="1"/>
          </p:cNvPr>
          <p:cNvSpPr/>
          <p:nvPr/>
        </p:nvSpPr>
        <p:spPr>
          <a:xfrm>
            <a:off x="97113" y="6359609"/>
            <a:ext cx="483044" cy="411892"/>
          </a:xfrm>
          <a:prstGeom prst="actionButtonHom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動作設定ボタン: 戻る 29">
            <a:hlinkClick r:id="" action="ppaction://hlinkshowjump?jump=lastslideviewed" highlightClick="1"/>
          </p:cNvPr>
          <p:cNvSpPr/>
          <p:nvPr/>
        </p:nvSpPr>
        <p:spPr>
          <a:xfrm>
            <a:off x="97113" y="5895975"/>
            <a:ext cx="483044" cy="408821"/>
          </a:xfrm>
          <a:prstGeom prst="actionButtonRetur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p:nvSpPr>
        <p:spPr>
          <a:xfrm>
            <a:off x="113470" y="3597760"/>
            <a:ext cx="3315655" cy="122961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p:cNvSpPr/>
          <p:nvPr/>
        </p:nvSpPr>
        <p:spPr>
          <a:xfrm>
            <a:off x="230542" y="3703477"/>
            <a:ext cx="3080434" cy="1012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defRPr/>
            </a:pPr>
            <a:endParaRPr lang="en-US" altLang="ja-JP" sz="800" b="1" dirty="0">
              <a:solidFill>
                <a:prstClr val="black">
                  <a:lumMod val="75000"/>
                  <a:lumOff val="25000"/>
                </a:prstClr>
              </a:solidFill>
              <a:latin typeface="メイリオ" panose="020B0604030504040204" pitchFamily="50" charset="-128"/>
              <a:ea typeface="メイリオ" panose="020B0604030504040204" pitchFamily="50" charset="-128"/>
            </a:endParaRPr>
          </a:p>
          <a:p>
            <a:pPr lvl="0">
              <a:defRPr/>
            </a:pPr>
            <a:r>
              <a:rPr lang="ja-JP" altLang="en-US" sz="1000" b="1" dirty="0">
                <a:solidFill>
                  <a:prstClr val="black">
                    <a:lumMod val="75000"/>
                    <a:lumOff val="25000"/>
                  </a:prstClr>
                </a:solidFill>
                <a:latin typeface="メイリオ" panose="020B0604030504040204" pitchFamily="50" charset="-128"/>
                <a:ea typeface="メイリオ" panose="020B0604030504040204" pitchFamily="50" charset="-128"/>
              </a:rPr>
              <a:t> </a:t>
            </a:r>
            <a:r>
              <a:rPr lang="en-US" altLang="ja-JP" sz="1600" b="1" dirty="0" smtClean="0">
                <a:solidFill>
                  <a:prstClr val="black">
                    <a:lumMod val="75000"/>
                    <a:lumOff val="25000"/>
                  </a:prstClr>
                </a:solidFill>
                <a:latin typeface="メイリオ" panose="020B0604030504040204" pitchFamily="50" charset="-128"/>
                <a:ea typeface="メイリオ" panose="020B0604030504040204" pitchFamily="50" charset="-128"/>
              </a:rPr>
              <a:t>【</a:t>
            </a:r>
            <a:r>
              <a:rPr lang="ja-JP" altLang="en-US" sz="1600" b="1" dirty="0">
                <a:solidFill>
                  <a:prstClr val="black">
                    <a:lumMod val="75000"/>
                    <a:lumOff val="25000"/>
                  </a:prstClr>
                </a:solidFill>
                <a:latin typeface="メイリオ" panose="020B0604030504040204" pitchFamily="50" charset="-128"/>
                <a:ea typeface="メイリオ" panose="020B0604030504040204" pitchFamily="50" charset="-128"/>
              </a:rPr>
              <a:t>読み合</a:t>
            </a:r>
            <a:r>
              <a:rPr lang="ja-JP" altLang="en-US" sz="1600" b="1" dirty="0" smtClean="0">
                <a:solidFill>
                  <a:prstClr val="black">
                    <a:lumMod val="75000"/>
                    <a:lumOff val="25000"/>
                  </a:prstClr>
                </a:solidFill>
                <a:latin typeface="メイリオ" panose="020B0604030504040204" pitchFamily="50" charset="-128"/>
                <a:ea typeface="メイリオ" panose="020B0604030504040204" pitchFamily="50" charset="-128"/>
              </a:rPr>
              <a:t>いの</a:t>
            </a:r>
            <a:r>
              <a:rPr lang="ja-JP" altLang="en-US" sz="1600" b="1" dirty="0">
                <a:solidFill>
                  <a:prstClr val="black">
                    <a:lumMod val="75000"/>
                    <a:lumOff val="25000"/>
                  </a:prstClr>
                </a:solidFill>
                <a:latin typeface="メイリオ" panose="020B0604030504040204" pitchFamily="50" charset="-128"/>
                <a:ea typeface="メイリオ" panose="020B0604030504040204" pitchFamily="50" charset="-128"/>
              </a:rPr>
              <a:t>ポイント</a:t>
            </a:r>
            <a:r>
              <a:rPr lang="en-US" altLang="ja-JP" sz="1600" b="1" dirty="0">
                <a:solidFill>
                  <a:prstClr val="black">
                    <a:lumMod val="75000"/>
                    <a:lumOff val="25000"/>
                  </a:prstClr>
                </a:solidFill>
                <a:latin typeface="メイリオ" panose="020B0604030504040204" pitchFamily="50" charset="-128"/>
                <a:ea typeface="メイリオ" panose="020B0604030504040204" pitchFamily="50" charset="-128"/>
              </a:rPr>
              <a:t>】</a:t>
            </a:r>
          </a:p>
          <a:p>
            <a:pPr lvl="0">
              <a:defRPr/>
            </a:pPr>
            <a:r>
              <a:rPr lang="ja-JP" altLang="en-US" sz="1600" b="1" dirty="0">
                <a:solidFill>
                  <a:prstClr val="black">
                    <a:lumMod val="75000"/>
                    <a:lumOff val="25000"/>
                  </a:prstClr>
                </a:solidFill>
                <a:latin typeface="メイリオ" panose="020B0604030504040204" pitchFamily="50" charset="-128"/>
                <a:ea typeface="メイリオ" panose="020B0604030504040204" pitchFamily="50" charset="-128"/>
              </a:rPr>
              <a:t>・</a:t>
            </a:r>
            <a:r>
              <a:rPr lang="ja-JP" altLang="en-US" sz="1600" b="1" spc="20" dirty="0" smtClean="0">
                <a:solidFill>
                  <a:prstClr val="black">
                    <a:lumMod val="75000"/>
                    <a:lumOff val="25000"/>
                  </a:prstClr>
                </a:solidFill>
                <a:latin typeface="メイリオ" panose="020B0604030504040204" pitchFamily="50" charset="-128"/>
                <a:ea typeface="メイリオ" panose="020B0604030504040204" pitchFamily="50" charset="-128"/>
              </a:rPr>
              <a:t>なっとくしたところはあ</a:t>
            </a:r>
            <a:r>
              <a:rPr lang="ja-JP" altLang="en-US" sz="1600" b="1" spc="20" dirty="0">
                <a:solidFill>
                  <a:prstClr val="black">
                    <a:lumMod val="75000"/>
                    <a:lumOff val="25000"/>
                  </a:prstClr>
                </a:solidFill>
                <a:latin typeface="メイリオ" panose="020B0604030504040204" pitchFamily="50" charset="-128"/>
                <a:ea typeface="メイリオ" panose="020B0604030504040204" pitchFamily="50" charset="-128"/>
              </a:rPr>
              <a:t>る</a:t>
            </a:r>
            <a:r>
              <a:rPr lang="ja-JP" altLang="en-US" sz="1600" b="1" spc="20" dirty="0" smtClean="0">
                <a:solidFill>
                  <a:prstClr val="black">
                    <a:lumMod val="75000"/>
                    <a:lumOff val="25000"/>
                  </a:prstClr>
                </a:solidFill>
                <a:latin typeface="メイリオ" panose="020B0604030504040204" pitchFamily="50" charset="-128"/>
                <a:ea typeface="メイリオ" panose="020B0604030504040204" pitchFamily="50" charset="-128"/>
              </a:rPr>
              <a:t>か。</a:t>
            </a:r>
            <a:endParaRPr lang="en-US" altLang="ja-JP" sz="1600" b="1" spc="20" dirty="0" smtClean="0">
              <a:solidFill>
                <a:prstClr val="black">
                  <a:lumMod val="75000"/>
                  <a:lumOff val="25000"/>
                </a:prstClr>
              </a:solidFill>
              <a:latin typeface="メイリオ" panose="020B0604030504040204" pitchFamily="50" charset="-128"/>
              <a:ea typeface="メイリオ" panose="020B0604030504040204" pitchFamily="50" charset="-128"/>
            </a:endParaRPr>
          </a:p>
          <a:p>
            <a:pPr lvl="0">
              <a:defRPr/>
            </a:pPr>
            <a:r>
              <a:rPr lang="ja-JP" altLang="en-US" sz="1600" b="1" dirty="0" smtClean="0">
                <a:solidFill>
                  <a:prstClr val="black">
                    <a:lumMod val="75000"/>
                    <a:lumOff val="25000"/>
                  </a:prstClr>
                </a:solidFill>
                <a:latin typeface="メイリオ" panose="020B0604030504040204" pitchFamily="50" charset="-128"/>
                <a:ea typeface="メイリオ" panose="020B0604030504040204" pitchFamily="50" charset="-128"/>
              </a:rPr>
              <a:t>・</a:t>
            </a:r>
            <a:r>
              <a:rPr lang="ja-JP" altLang="en-US" sz="1600" b="1" spc="20" dirty="0" smtClean="0">
                <a:solidFill>
                  <a:prstClr val="black">
                    <a:lumMod val="75000"/>
                    <a:lumOff val="25000"/>
                  </a:prstClr>
                </a:solidFill>
                <a:latin typeface="メイリオ" panose="020B0604030504040204" pitchFamily="50" charset="-128"/>
                <a:ea typeface="メイリオ" panose="020B0604030504040204" pitchFamily="50" charset="-128"/>
              </a:rPr>
              <a:t>分かりやすい書き方は</a:t>
            </a:r>
            <a:r>
              <a:rPr lang="ja-JP" altLang="en-US" sz="1600" b="1" spc="20" dirty="0">
                <a:solidFill>
                  <a:prstClr val="black">
                    <a:lumMod val="75000"/>
                    <a:lumOff val="25000"/>
                  </a:prstClr>
                </a:solidFill>
                <a:latin typeface="メイリオ" panose="020B0604030504040204" pitchFamily="50" charset="-128"/>
                <a:ea typeface="メイリオ" panose="020B0604030504040204" pitchFamily="50" charset="-128"/>
              </a:rPr>
              <a:t>あるか。</a:t>
            </a:r>
            <a:endParaRPr lang="en-US" altLang="ja-JP" sz="1600" b="1" dirty="0">
              <a:solidFill>
                <a:prstClr val="black">
                  <a:lumMod val="75000"/>
                  <a:lumOff val="25000"/>
                </a:prstClr>
              </a:solidFill>
              <a:latin typeface="メイリオ" panose="020B0604030504040204" pitchFamily="50" charset="-128"/>
              <a:ea typeface="メイリオ" panose="020B0604030504040204" pitchFamily="50" charset="-128"/>
            </a:endParaRPr>
          </a:p>
          <a:p>
            <a:pPr lvl="0">
              <a:defRPr/>
            </a:pPr>
            <a:endParaRPr lang="en-US" altLang="ja-JP" sz="1600" b="1" dirty="0">
              <a:solidFill>
                <a:prstClr val="black">
                  <a:lumMod val="75000"/>
                  <a:lumOff val="25000"/>
                </a:prst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1771593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sp>
        <p:nvSpPr>
          <p:cNvPr id="4" name="テキスト ボックス 3"/>
          <p:cNvSpPr txBox="1"/>
          <p:nvPr/>
        </p:nvSpPr>
        <p:spPr>
          <a:xfrm>
            <a:off x="11351222" y="140043"/>
            <a:ext cx="692497" cy="6647934"/>
          </a:xfrm>
          <a:prstGeom prst="rect">
            <a:avLst/>
          </a:prstGeom>
          <a:solidFill>
            <a:srgbClr val="FFCCFF"/>
          </a:solidFill>
        </p:spPr>
        <p:txBody>
          <a:bodyPr vert="eaVert"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かだい</a:t>
            </a:r>
            <a:endParaRPr kumimoji="1" lang="en-US" altLang="ja-JP" sz="11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ja-JP" altLang="en-US" sz="11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書こうとしたことが伝わるようにするには、どのような書き方の工夫をすればよいか考えながら、</a:t>
            </a:r>
            <a:endParaRPr kumimoji="1" lang="en-US" altLang="ja-JP" sz="11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自分の考えを書いて伝えよう。</a:t>
            </a:r>
            <a:endParaRPr kumimoji="1" lang="ja-JP" altLang="en-US" sz="11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6" name="テキスト ボックス 5"/>
          <p:cNvSpPr txBox="1"/>
          <p:nvPr/>
        </p:nvSpPr>
        <p:spPr>
          <a:xfrm>
            <a:off x="10110777" y="4283674"/>
            <a:ext cx="430887" cy="2504303"/>
          </a:xfrm>
          <a:prstGeom prst="rect">
            <a:avLst/>
          </a:prstGeom>
          <a:solidFill>
            <a:schemeClr val="bg1"/>
          </a:solidFill>
          <a:ln>
            <a:solidFill>
              <a:schemeClr val="tx1"/>
            </a:solidFill>
          </a:ln>
        </p:spPr>
        <p:txBody>
          <a:bodyPr vert="eaVert"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名前　</a:t>
            </a:r>
            <a:endParaRPr kumimoji="1" lang="en-US" altLang="ja-JP"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06" name="テキスト ボックス 105"/>
          <p:cNvSpPr txBox="1"/>
          <p:nvPr/>
        </p:nvSpPr>
        <p:spPr>
          <a:xfrm>
            <a:off x="10575778" y="140042"/>
            <a:ext cx="677108" cy="6647935"/>
          </a:xfrm>
          <a:prstGeom prst="rect">
            <a:avLst/>
          </a:prstGeom>
          <a:solidFill>
            <a:schemeClr val="bg1"/>
          </a:solidFill>
          <a:ln>
            <a:solidFill>
              <a:schemeClr val="tx1"/>
            </a:solidFill>
          </a:ln>
        </p:spPr>
        <p:txBody>
          <a:bodyPr vert="eaVert"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めあて⑫　例　書いた文章の感想を伝え合って、自分の文章のよい</a:t>
            </a:r>
            <a:endParaRPr kumimoji="1" lang="en-US" altLang="ja-JP"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a:solidFill>
                  <a:prstClr val="black"/>
                </a:solidFill>
                <a:latin typeface="游ゴシック" panose="020F0502020204030204"/>
                <a:ea typeface="游ゴシック" panose="020B0400000000000000" pitchFamily="50" charset="-128"/>
              </a:rPr>
              <a:t>　</a:t>
            </a:r>
            <a:r>
              <a:rPr lang="ja-JP" altLang="en-US" sz="1600" dirty="0" smtClean="0">
                <a:solidFill>
                  <a:prstClr val="black"/>
                </a:solidFill>
                <a:latin typeface="游ゴシック" panose="020F0502020204030204"/>
                <a:ea typeface="游ゴシック" panose="020B0400000000000000" pitchFamily="50" charset="-128"/>
              </a:rPr>
              <a:t>　　　　　</a:t>
            </a:r>
            <a:r>
              <a:rPr kumimoji="1" lang="ja-JP" altLang="en-US"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ところを見付けよう。</a:t>
            </a:r>
            <a:endParaRPr kumimoji="1" lang="en-US" altLang="ja-JP" sz="1600" b="0"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12" name="正方形/長方形 111"/>
          <p:cNvSpPr/>
          <p:nvPr/>
        </p:nvSpPr>
        <p:spPr>
          <a:xfrm>
            <a:off x="6761574" y="114934"/>
            <a:ext cx="3263829" cy="1029731"/>
          </a:xfrm>
          <a:prstGeom prst="rect">
            <a:avLst/>
          </a:prstGeom>
          <a:solidFill>
            <a:srgbClr val="FFFFCC"/>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6" name="正方形/長方形 25"/>
          <p:cNvSpPr/>
          <p:nvPr/>
        </p:nvSpPr>
        <p:spPr>
          <a:xfrm>
            <a:off x="3387411" y="5630692"/>
            <a:ext cx="3242389" cy="1029731"/>
          </a:xfrm>
          <a:prstGeom prst="rect">
            <a:avLst/>
          </a:prstGeom>
          <a:solidFill>
            <a:srgbClr val="FFFFCC"/>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7" name="正方形/長方形 26"/>
          <p:cNvSpPr/>
          <p:nvPr/>
        </p:nvSpPr>
        <p:spPr>
          <a:xfrm>
            <a:off x="6678968" y="5630693"/>
            <a:ext cx="3346435" cy="1043630"/>
          </a:xfrm>
          <a:prstGeom prst="rect">
            <a:avLst/>
          </a:prstGeom>
          <a:solidFill>
            <a:srgbClr val="FFFFCC"/>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8" name="正方形/長方形 27"/>
          <p:cNvSpPr/>
          <p:nvPr/>
        </p:nvSpPr>
        <p:spPr>
          <a:xfrm>
            <a:off x="3412768" y="114934"/>
            <a:ext cx="3285380" cy="1029731"/>
          </a:xfrm>
          <a:prstGeom prst="rect">
            <a:avLst/>
          </a:prstGeom>
          <a:solidFill>
            <a:srgbClr val="FFFFCC"/>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21" name="図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1448416">
            <a:off x="764553" y="5231499"/>
            <a:ext cx="1505195" cy="1328950"/>
          </a:xfrm>
          <a:prstGeom prst="rect">
            <a:avLst/>
          </a:prstGeom>
        </p:spPr>
      </p:pic>
      <p:sp>
        <p:nvSpPr>
          <p:cNvPr id="30" name="四角形吹き出し 29"/>
          <p:cNvSpPr/>
          <p:nvPr/>
        </p:nvSpPr>
        <p:spPr>
          <a:xfrm>
            <a:off x="1702384" y="1525376"/>
            <a:ext cx="2718168" cy="1419642"/>
          </a:xfrm>
          <a:prstGeom prst="wedgeRectCallout">
            <a:avLst>
              <a:gd name="adj1" fmla="val 83916"/>
              <a:gd name="adj2" fmla="val -8372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800" b="1" i="0" u="none" strike="noStrike" kern="1200" cap="none" spc="0" normalizeH="0" baseline="0" noProof="0" dirty="0">
              <a:ln>
                <a:noFill/>
              </a:ln>
              <a:solidFill>
                <a:prstClr val="black">
                  <a:lumMod val="75000"/>
                  <a:lumOff val="25000"/>
                </a:prstClr>
              </a:solidFill>
              <a:effectLst/>
              <a:uLnTx/>
              <a:uFillTx/>
              <a:latin typeface="メイリオ" panose="020B0604030504040204" pitchFamily="50" charset="-128"/>
              <a:ea typeface="メイリオ" panose="020B0604030504040204" pitchFamily="50" charset="-128"/>
              <a:cs typeface="+mn-cs"/>
            </a:endParaRPr>
          </a:p>
        </p:txBody>
      </p:sp>
      <p:pic>
        <p:nvPicPr>
          <p:cNvPr id="3" name="図 2"/>
          <p:cNvPicPr>
            <a:picLocks noChangeAspect="1"/>
          </p:cNvPicPr>
          <p:nvPr/>
        </p:nvPicPr>
        <p:blipFill rotWithShape="1">
          <a:blip r:embed="rId3" cstate="print">
            <a:extLst>
              <a:ext uri="{28A0092B-C50C-407E-A947-70E740481C1C}">
                <a14:useLocalDpi xmlns:a14="http://schemas.microsoft.com/office/drawing/2010/main" val="0"/>
              </a:ext>
            </a:extLst>
          </a:blip>
          <a:srcRect t="820" b="1"/>
          <a:stretch/>
        </p:blipFill>
        <p:spPr>
          <a:xfrm>
            <a:off x="72328" y="171395"/>
            <a:ext cx="3225999" cy="3120960"/>
          </a:xfrm>
          <a:prstGeom prst="rect">
            <a:avLst/>
          </a:prstGeom>
        </p:spPr>
      </p:pic>
      <p:pic>
        <p:nvPicPr>
          <p:cNvPr id="2" name="図 1"/>
          <p:cNvPicPr>
            <a:picLocks noChangeAspect="1"/>
          </p:cNvPicPr>
          <p:nvPr/>
        </p:nvPicPr>
        <p:blipFill>
          <a:blip r:embed="rId4"/>
          <a:stretch>
            <a:fillRect/>
          </a:stretch>
        </p:blipFill>
        <p:spPr>
          <a:xfrm>
            <a:off x="3779404" y="1195130"/>
            <a:ext cx="6108721" cy="4334632"/>
          </a:xfrm>
          <a:prstGeom prst="rect">
            <a:avLst/>
          </a:prstGeom>
        </p:spPr>
      </p:pic>
      <p:sp>
        <p:nvSpPr>
          <p:cNvPr id="20" name="動作設定ボタン: ホーム 19">
            <a:hlinkClick r:id="" action="ppaction://hlinkshowjump?jump=firstslide" highlightClick="1"/>
          </p:cNvPr>
          <p:cNvSpPr/>
          <p:nvPr/>
        </p:nvSpPr>
        <p:spPr>
          <a:xfrm>
            <a:off x="97113" y="6359609"/>
            <a:ext cx="483044" cy="411892"/>
          </a:xfrm>
          <a:prstGeom prst="actionButtonHom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動作設定ボタン: 戻る 32">
            <a:hlinkClick r:id="" action="ppaction://hlinkshowjump?jump=lastslideviewed" highlightClick="1"/>
          </p:cNvPr>
          <p:cNvSpPr/>
          <p:nvPr/>
        </p:nvSpPr>
        <p:spPr>
          <a:xfrm>
            <a:off x="97113" y="5895975"/>
            <a:ext cx="483044" cy="408821"/>
          </a:xfrm>
          <a:prstGeom prst="actionButtonRetur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97113" y="3362446"/>
            <a:ext cx="3315655" cy="1795683"/>
          </a:xfrm>
          <a:prstGeom prst="rect">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a:off x="214185" y="3468163"/>
            <a:ext cx="3080434" cy="1549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defRPr/>
            </a:pPr>
            <a:r>
              <a:rPr lang="en-US" altLang="ja-JP" sz="1400" b="1" dirty="0" smtClean="0">
                <a:solidFill>
                  <a:prstClr val="black">
                    <a:lumMod val="75000"/>
                    <a:lumOff val="25000"/>
                  </a:prstClr>
                </a:solidFill>
                <a:latin typeface="メイリオ" panose="020B0604030504040204" pitchFamily="50" charset="-128"/>
                <a:ea typeface="メイリオ" panose="020B0604030504040204" pitchFamily="50" charset="-128"/>
              </a:rPr>
              <a:t>【</a:t>
            </a:r>
            <a:r>
              <a:rPr lang="ja-JP" altLang="en-US" sz="1400" b="1" dirty="0">
                <a:solidFill>
                  <a:prstClr val="black">
                    <a:lumMod val="75000"/>
                    <a:lumOff val="25000"/>
                  </a:prstClr>
                </a:solidFill>
                <a:latin typeface="メイリオ" panose="020B0604030504040204" pitchFamily="50" charset="-128"/>
                <a:ea typeface="メイリオ" panose="020B0604030504040204" pitchFamily="50" charset="-128"/>
              </a:rPr>
              <a:t>自分</a:t>
            </a:r>
            <a:r>
              <a:rPr lang="ja-JP" altLang="en-US" sz="1400" b="1" dirty="0" smtClean="0">
                <a:solidFill>
                  <a:prstClr val="black">
                    <a:lumMod val="75000"/>
                    <a:lumOff val="25000"/>
                  </a:prstClr>
                </a:solidFill>
                <a:latin typeface="メイリオ" panose="020B0604030504040204" pitchFamily="50" charset="-128"/>
                <a:ea typeface="メイリオ" panose="020B0604030504040204" pitchFamily="50" charset="-128"/>
              </a:rPr>
              <a:t>の文章を見付けるポイント</a:t>
            </a:r>
            <a:r>
              <a:rPr lang="en-US" altLang="ja-JP" sz="1400" b="1" dirty="0">
                <a:solidFill>
                  <a:prstClr val="black">
                    <a:lumMod val="75000"/>
                    <a:lumOff val="25000"/>
                  </a:prstClr>
                </a:solidFill>
                <a:latin typeface="メイリオ" panose="020B0604030504040204" pitchFamily="50" charset="-128"/>
                <a:ea typeface="メイリオ" panose="020B0604030504040204" pitchFamily="50" charset="-128"/>
              </a:rPr>
              <a:t>】</a:t>
            </a:r>
          </a:p>
          <a:p>
            <a:pPr lvl="0">
              <a:defRPr/>
            </a:pPr>
            <a:r>
              <a:rPr lang="ja-JP" altLang="en-US" sz="1600" b="1" dirty="0" smtClean="0">
                <a:solidFill>
                  <a:prstClr val="black">
                    <a:lumMod val="75000"/>
                    <a:lumOff val="25000"/>
                  </a:prstClr>
                </a:solidFill>
                <a:latin typeface="メイリオ" panose="020B0604030504040204" pitchFamily="50" charset="-128"/>
                <a:ea typeface="メイリオ" panose="020B0604030504040204" pitchFamily="50" charset="-128"/>
              </a:rPr>
              <a:t>・</a:t>
            </a:r>
            <a:r>
              <a:rPr lang="ja-JP" altLang="en-US" sz="1600" b="1" spc="20" dirty="0">
                <a:solidFill>
                  <a:prstClr val="black">
                    <a:lumMod val="75000"/>
                    <a:lumOff val="25000"/>
                  </a:prstClr>
                </a:solidFill>
                <a:latin typeface="メイリオ" panose="020B0604030504040204" pitchFamily="50" charset="-128"/>
                <a:ea typeface="メイリオ" panose="020B0604030504040204" pitchFamily="50" charset="-128"/>
              </a:rPr>
              <a:t>自分</a:t>
            </a:r>
            <a:r>
              <a:rPr lang="ja-JP" altLang="en-US" sz="1600" b="1" spc="20" dirty="0" smtClean="0">
                <a:solidFill>
                  <a:prstClr val="black">
                    <a:lumMod val="75000"/>
                    <a:lumOff val="25000"/>
                  </a:prstClr>
                </a:solidFill>
                <a:latin typeface="メイリオ" panose="020B0604030504040204" pitchFamily="50" charset="-128"/>
                <a:ea typeface="メイリオ" panose="020B0604030504040204" pitchFamily="50" charset="-128"/>
              </a:rPr>
              <a:t>の考え</a:t>
            </a:r>
            <a:r>
              <a:rPr lang="ja-JP" altLang="en-US" sz="1600" b="1" spc="20" dirty="0">
                <a:solidFill>
                  <a:prstClr val="black">
                    <a:lumMod val="75000"/>
                    <a:lumOff val="25000"/>
                  </a:prstClr>
                </a:solidFill>
                <a:latin typeface="メイリオ" panose="020B0604030504040204" pitchFamily="50" charset="-128"/>
                <a:ea typeface="メイリオ" panose="020B0604030504040204" pitchFamily="50" charset="-128"/>
              </a:rPr>
              <a:t>が</a:t>
            </a:r>
            <a:r>
              <a:rPr lang="ja-JP" altLang="en-US" sz="1600" b="1" spc="20" dirty="0" smtClean="0">
                <a:solidFill>
                  <a:prstClr val="black">
                    <a:lumMod val="75000"/>
                    <a:lumOff val="25000"/>
                  </a:prstClr>
                </a:solidFill>
                <a:latin typeface="メイリオ" panose="020B0604030504040204" pitchFamily="50" charset="-128"/>
                <a:ea typeface="メイリオ" panose="020B0604030504040204" pitchFamily="50" charset="-128"/>
              </a:rPr>
              <a:t>読んだ人に</a:t>
            </a:r>
            <a:endParaRPr lang="en-US" altLang="ja-JP" sz="1600" b="1" spc="20" dirty="0" smtClean="0">
              <a:solidFill>
                <a:prstClr val="black">
                  <a:lumMod val="75000"/>
                  <a:lumOff val="25000"/>
                </a:prstClr>
              </a:solidFill>
              <a:latin typeface="メイリオ" panose="020B0604030504040204" pitchFamily="50" charset="-128"/>
              <a:ea typeface="メイリオ" panose="020B0604030504040204" pitchFamily="50" charset="-128"/>
            </a:endParaRPr>
          </a:p>
          <a:p>
            <a:pPr lvl="0">
              <a:defRPr/>
            </a:pPr>
            <a:r>
              <a:rPr lang="ja-JP" altLang="en-US" sz="1600" b="1" spc="20" dirty="0">
                <a:solidFill>
                  <a:prstClr val="black">
                    <a:lumMod val="75000"/>
                    <a:lumOff val="25000"/>
                  </a:prstClr>
                </a:solidFill>
                <a:latin typeface="メイリオ" panose="020B0604030504040204" pitchFamily="50" charset="-128"/>
                <a:ea typeface="メイリオ" panose="020B0604030504040204" pitchFamily="50" charset="-128"/>
              </a:rPr>
              <a:t>　</a:t>
            </a:r>
            <a:r>
              <a:rPr lang="ja-JP" altLang="en-US" sz="1600" b="1" spc="20" dirty="0" smtClean="0">
                <a:solidFill>
                  <a:prstClr val="black">
                    <a:lumMod val="75000"/>
                    <a:lumOff val="25000"/>
                  </a:prstClr>
                </a:solidFill>
                <a:latin typeface="メイリオ" panose="020B0604030504040204" pitchFamily="50" charset="-128"/>
                <a:ea typeface="メイリオ" panose="020B0604030504040204" pitchFamily="50" charset="-128"/>
              </a:rPr>
              <a:t>伝わるように工夫したことは</a:t>
            </a:r>
            <a:endParaRPr lang="en-US" altLang="ja-JP" sz="1600" b="1" spc="20" dirty="0" smtClean="0">
              <a:solidFill>
                <a:prstClr val="black">
                  <a:lumMod val="75000"/>
                  <a:lumOff val="25000"/>
                </a:prstClr>
              </a:solidFill>
              <a:latin typeface="メイリオ" panose="020B0604030504040204" pitchFamily="50" charset="-128"/>
              <a:ea typeface="メイリオ" panose="020B0604030504040204" pitchFamily="50" charset="-128"/>
            </a:endParaRPr>
          </a:p>
          <a:p>
            <a:pPr lvl="0">
              <a:defRPr/>
            </a:pPr>
            <a:r>
              <a:rPr lang="ja-JP" altLang="en-US" sz="1600" b="1" spc="20" dirty="0">
                <a:solidFill>
                  <a:prstClr val="black">
                    <a:lumMod val="75000"/>
                    <a:lumOff val="25000"/>
                  </a:prstClr>
                </a:solidFill>
                <a:latin typeface="メイリオ" panose="020B0604030504040204" pitchFamily="50" charset="-128"/>
                <a:ea typeface="メイリオ" panose="020B0604030504040204" pitchFamily="50" charset="-128"/>
              </a:rPr>
              <a:t>　</a:t>
            </a:r>
            <a:r>
              <a:rPr lang="ja-JP" altLang="en-US" sz="1600" b="1" spc="20" dirty="0" smtClean="0">
                <a:solidFill>
                  <a:prstClr val="black">
                    <a:lumMod val="75000"/>
                    <a:lumOff val="25000"/>
                  </a:prstClr>
                </a:solidFill>
                <a:latin typeface="メイリオ" panose="020B0604030504040204" pitchFamily="50" charset="-128"/>
                <a:ea typeface="メイリオ" panose="020B0604030504040204" pitchFamily="50" charset="-128"/>
              </a:rPr>
              <a:t>あるか。</a:t>
            </a:r>
            <a:endParaRPr lang="en-US" altLang="ja-JP" sz="1600" b="1" spc="20" dirty="0" smtClean="0">
              <a:solidFill>
                <a:prstClr val="black">
                  <a:lumMod val="75000"/>
                  <a:lumOff val="25000"/>
                </a:prstClr>
              </a:solidFill>
              <a:latin typeface="メイリオ" panose="020B0604030504040204" pitchFamily="50" charset="-128"/>
              <a:ea typeface="メイリオ" panose="020B0604030504040204" pitchFamily="50" charset="-128"/>
            </a:endParaRPr>
          </a:p>
          <a:p>
            <a:pPr lvl="0">
              <a:defRPr/>
            </a:pPr>
            <a:r>
              <a:rPr lang="ja-JP" altLang="en-US" sz="1600" b="1" dirty="0" smtClean="0">
                <a:solidFill>
                  <a:prstClr val="black">
                    <a:lumMod val="75000"/>
                    <a:lumOff val="25000"/>
                  </a:prstClr>
                </a:solidFill>
                <a:latin typeface="メイリオ" panose="020B0604030504040204" pitchFamily="50" charset="-128"/>
                <a:ea typeface="メイリオ" panose="020B0604030504040204" pitchFamily="50" charset="-128"/>
              </a:rPr>
              <a:t>・相手のことを考えて書いた</a:t>
            </a:r>
            <a:endParaRPr lang="en-US" altLang="ja-JP" sz="1600" b="1" dirty="0" smtClean="0">
              <a:solidFill>
                <a:prstClr val="black">
                  <a:lumMod val="75000"/>
                  <a:lumOff val="25000"/>
                </a:prstClr>
              </a:solidFill>
              <a:latin typeface="メイリオ" panose="020B0604030504040204" pitchFamily="50" charset="-128"/>
              <a:ea typeface="メイリオ" panose="020B0604030504040204" pitchFamily="50" charset="-128"/>
            </a:endParaRPr>
          </a:p>
          <a:p>
            <a:pPr lvl="0">
              <a:defRPr/>
            </a:pPr>
            <a:r>
              <a:rPr lang="ja-JP" altLang="en-US" sz="1600" b="1" dirty="0">
                <a:solidFill>
                  <a:prstClr val="black">
                    <a:lumMod val="75000"/>
                    <a:lumOff val="25000"/>
                  </a:prstClr>
                </a:solidFill>
                <a:latin typeface="メイリオ" panose="020B0604030504040204" pitchFamily="50" charset="-128"/>
                <a:ea typeface="メイリオ" panose="020B0604030504040204" pitchFamily="50" charset="-128"/>
              </a:rPr>
              <a:t>　</a:t>
            </a:r>
            <a:r>
              <a:rPr lang="ja-JP" altLang="en-US" sz="1600" b="1" dirty="0" smtClean="0">
                <a:solidFill>
                  <a:prstClr val="black">
                    <a:lumMod val="75000"/>
                    <a:lumOff val="25000"/>
                  </a:prstClr>
                </a:solidFill>
                <a:latin typeface="メイリオ" panose="020B0604030504040204" pitchFamily="50" charset="-128"/>
                <a:ea typeface="メイリオ" panose="020B0604030504040204" pitchFamily="50" charset="-128"/>
              </a:rPr>
              <a:t>ところはあるか。</a:t>
            </a:r>
            <a:endParaRPr lang="en-US" altLang="ja-JP" sz="1600" b="1" dirty="0" smtClean="0">
              <a:solidFill>
                <a:prstClr val="black">
                  <a:lumMod val="75000"/>
                  <a:lumOff val="25000"/>
                </a:prst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489298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5" name="正方形/長方形 4"/>
          <p:cNvSpPr/>
          <p:nvPr/>
        </p:nvSpPr>
        <p:spPr>
          <a:xfrm>
            <a:off x="242597" y="178142"/>
            <a:ext cx="3517640" cy="6224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smtClean="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たん元のふりかえり</a:t>
            </a:r>
            <a:endParaRPr kumimoji="1" lang="ja-JP" altLang="en-US" sz="2800" b="1" i="0" u="none" strike="noStrike" kern="120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mn-cs"/>
            </a:endParaRPr>
          </a:p>
        </p:txBody>
      </p:sp>
      <p:sp>
        <p:nvSpPr>
          <p:cNvPr id="9" name="正方形/長方形 8"/>
          <p:cNvSpPr/>
          <p:nvPr/>
        </p:nvSpPr>
        <p:spPr>
          <a:xfrm>
            <a:off x="7417837" y="141791"/>
            <a:ext cx="4478694" cy="6588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smtClean="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名前</a:t>
            </a:r>
            <a:r>
              <a:rPr kumimoji="1" lang="en-US" altLang="ja-JP" sz="2800" b="1" i="0" u="none" strike="noStrike" kern="1200" cap="none" spc="0" normalizeH="0" baseline="0" noProof="0" dirty="0" smtClean="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a:t>
            </a:r>
            <a:r>
              <a:rPr kumimoji="1" lang="ja-JP" altLang="en-US" sz="2800" b="1" i="0" u="none" strike="noStrike" kern="1200" cap="none" spc="0" normalizeH="0" baseline="0" noProof="0" dirty="0" smtClean="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　　　　　　　　</a:t>
            </a:r>
            <a:r>
              <a:rPr kumimoji="1" lang="en-US" altLang="ja-JP" sz="2800" b="1" i="0" u="none" strike="noStrike" kern="1200" cap="none" spc="0" normalizeH="0" baseline="0" noProof="0" dirty="0" smtClean="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a:t>
            </a:r>
            <a:r>
              <a:rPr kumimoji="1" lang="ja-JP" altLang="en-US" sz="2800" b="1" i="0" u="none" strike="noStrike" kern="1200" cap="none" spc="0" normalizeH="0" baseline="0" noProof="0" dirty="0" smtClean="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　　　　</a:t>
            </a:r>
            <a:endParaRPr kumimoji="1" lang="ja-JP" altLang="en-US" sz="2800" b="1" i="0" u="none" strike="noStrike" kern="120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mn-cs"/>
            </a:endParaRPr>
          </a:p>
        </p:txBody>
      </p:sp>
      <p:sp>
        <p:nvSpPr>
          <p:cNvPr id="6" name="正方形/長方形 5"/>
          <p:cNvSpPr/>
          <p:nvPr/>
        </p:nvSpPr>
        <p:spPr>
          <a:xfrm>
            <a:off x="708453" y="1027260"/>
            <a:ext cx="11104102" cy="2425067"/>
          </a:xfrm>
          <a:prstGeom prst="rect">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smtClean="0">
                <a:ln>
                  <a:noFill/>
                </a:ln>
                <a:solidFill>
                  <a:sysClr val="windowText" lastClr="000000"/>
                </a:solidFill>
                <a:effectLst/>
                <a:uLnTx/>
                <a:uFillTx/>
                <a:latin typeface="游ゴシック" panose="020F0502020204030204"/>
                <a:ea typeface="游ゴシック" panose="020B0400000000000000" pitchFamily="50" charset="-128"/>
                <a:cs typeface="+mn-cs"/>
              </a:rPr>
              <a:t>◎自分</a:t>
            </a:r>
            <a:r>
              <a:rPr kumimoji="1" lang="ja-JP" altLang="en-US" sz="1800" b="1" i="0" u="none" strike="noStrike" kern="1200" cap="none" spc="0" normalizeH="0" baseline="0" noProof="0" dirty="0">
                <a:ln>
                  <a:noFill/>
                </a:ln>
                <a:solidFill>
                  <a:sysClr val="windowText" lastClr="000000"/>
                </a:solidFill>
                <a:effectLst/>
                <a:uLnTx/>
                <a:uFillTx/>
                <a:latin typeface="游ゴシック" panose="020F0502020204030204"/>
                <a:ea typeface="游ゴシック" panose="020B0400000000000000" pitchFamily="50" charset="-128"/>
                <a:cs typeface="+mn-cs"/>
              </a:rPr>
              <a:t>の考えを伝えるために、どのような工夫をしたか、自分の文章のよいところを書こう</a:t>
            </a:r>
            <a:r>
              <a:rPr kumimoji="1" lang="ja-JP" altLang="en-US" sz="1800" b="1" i="0" u="none" strike="noStrike" kern="1200" cap="none" spc="0" normalizeH="0" baseline="0" noProof="0" dirty="0" smtClean="0">
                <a:ln>
                  <a:noFill/>
                </a:ln>
                <a:solidFill>
                  <a:sysClr val="windowText" lastClr="000000"/>
                </a:solidFill>
                <a:effectLst/>
                <a:uLnTx/>
                <a:uFillTx/>
                <a:latin typeface="游ゴシック" panose="020F0502020204030204"/>
                <a:ea typeface="游ゴシック" panose="020B0400000000000000" pitchFamily="50" charset="-128"/>
                <a:cs typeface="+mn-cs"/>
              </a:rPr>
              <a:t>。</a:t>
            </a:r>
            <a:endParaRPr kumimoji="1" lang="en-US" altLang="ja-JP" sz="1800" b="1" i="0" u="none" strike="noStrike" kern="1200" cap="none" spc="0" normalizeH="0" baseline="0" noProof="0" dirty="0" smtClean="0">
              <a:ln>
                <a:noFill/>
              </a:ln>
              <a:solidFill>
                <a:sysClr val="windowText" lastClr="000000"/>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800" b="1" i="0" u="none" strike="noStrike" kern="1200" cap="none" spc="0" normalizeH="0" baseline="0" noProof="0" dirty="0">
              <a:ln>
                <a:noFill/>
              </a:ln>
              <a:solidFill>
                <a:sysClr val="windowText" lastClr="000000"/>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smtClean="0">
                <a:ln>
                  <a:noFill/>
                </a:ln>
                <a:solidFill>
                  <a:sysClr val="windowText" lastClr="000000"/>
                </a:solidFill>
                <a:effectLst/>
                <a:uLnTx/>
                <a:uFillTx/>
                <a:latin typeface="游ゴシック" panose="020F0502020204030204"/>
                <a:ea typeface="游ゴシック" panose="020B0400000000000000" pitchFamily="50" charset="-128"/>
                <a:cs typeface="+mn-cs"/>
              </a:rPr>
              <a:t>　</a:t>
            </a:r>
            <a:endParaRPr kumimoji="1" lang="en-US" altLang="ja-JP" sz="1800" b="1" i="0" u="none" strike="noStrike" kern="1200" cap="none" spc="0" normalizeH="0" baseline="0" noProof="0" dirty="0" smtClean="0">
              <a:ln>
                <a:noFill/>
              </a:ln>
              <a:solidFill>
                <a:sysClr val="windowText" lastClr="000000"/>
              </a:solidFill>
              <a:effectLst/>
              <a:uLnTx/>
              <a:uFillTx/>
              <a:latin typeface="游ゴシック" panose="020F0502020204030204"/>
              <a:ea typeface="游ゴシック" panose="020B0400000000000000" pitchFamily="50" charset="-128"/>
              <a:cs typeface="+mn-cs"/>
            </a:endParaRPr>
          </a:p>
        </p:txBody>
      </p:sp>
      <p:sp>
        <p:nvSpPr>
          <p:cNvPr id="13" name="正方形/長方形 12"/>
          <p:cNvSpPr/>
          <p:nvPr/>
        </p:nvSpPr>
        <p:spPr>
          <a:xfrm>
            <a:off x="708453" y="3743522"/>
            <a:ext cx="11104101" cy="2425067"/>
          </a:xfrm>
          <a:prstGeom prst="rect">
            <a:avLst/>
          </a:prstGeom>
          <a:solidFill>
            <a:srgbClr val="CC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◎学習を通して学んだこと、これから文章を書くときに、気</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を付けて</a:t>
            </a:r>
            <a:r>
              <a:rPr kumimoji="1" lang="ja-JP" altLang="en-US" sz="1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いきたいことを書こう。</a:t>
            </a:r>
            <a:endParaRPr kumimoji="1" lang="en-US" altLang="ja-JP" sz="1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smtClean="0">
                <a:ln>
                  <a:noFill/>
                </a:ln>
                <a:solidFill>
                  <a:prstClr val="black"/>
                </a:solidFill>
                <a:effectLst/>
                <a:uLnTx/>
                <a:uFillTx/>
                <a:latin typeface="游ゴシック" panose="020F0502020204030204"/>
                <a:ea typeface="游ゴシック" panose="020B0400000000000000" pitchFamily="50" charset="-128"/>
                <a:cs typeface="+mn-cs"/>
              </a:rPr>
              <a:t>　</a:t>
            </a:r>
            <a:endPar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8" name="動作設定ボタン: ホーム 7">
            <a:hlinkClick r:id="rId3" action="ppaction://hlinkpres?slideindex=1&amp;slidetitle=1. PowerPoint プレゼンテーション" highlightClick="1"/>
          </p:cNvPr>
          <p:cNvSpPr/>
          <p:nvPr/>
        </p:nvSpPr>
        <p:spPr>
          <a:xfrm>
            <a:off x="97113" y="6359609"/>
            <a:ext cx="483044" cy="411892"/>
          </a:xfrm>
          <a:prstGeom prst="actionButtonHom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動作設定ボタン: ホーム 9">
            <a:hlinkClick r:id="" action="ppaction://hlinkshowjump?jump=firstslide" highlightClick="1"/>
          </p:cNvPr>
          <p:cNvSpPr/>
          <p:nvPr/>
        </p:nvSpPr>
        <p:spPr>
          <a:xfrm>
            <a:off x="97113" y="6359609"/>
            <a:ext cx="483044" cy="411892"/>
          </a:xfrm>
          <a:prstGeom prst="actionButtonHom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動作設定ボタン: 戻る 10">
            <a:hlinkClick r:id="" action="ppaction://hlinkshowjump?jump=lastslideviewed" highlightClick="1"/>
          </p:cNvPr>
          <p:cNvSpPr/>
          <p:nvPr/>
        </p:nvSpPr>
        <p:spPr>
          <a:xfrm>
            <a:off x="97113" y="5895975"/>
            <a:ext cx="483044" cy="408821"/>
          </a:xfrm>
          <a:prstGeom prst="actionButtonRetur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90492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図 10"/>
          <p:cNvPicPr>
            <a:picLocks noChangeAspect="1"/>
          </p:cNvPicPr>
          <p:nvPr/>
        </p:nvPicPr>
        <p:blipFill>
          <a:blip r:embed="rId3"/>
          <a:stretch>
            <a:fillRect/>
          </a:stretch>
        </p:blipFill>
        <p:spPr>
          <a:xfrm>
            <a:off x="2637492" y="1698478"/>
            <a:ext cx="7275960" cy="5055315"/>
          </a:xfrm>
          <a:prstGeom prst="rect">
            <a:avLst/>
          </a:prstGeom>
        </p:spPr>
      </p:pic>
      <p:grpSp>
        <p:nvGrpSpPr>
          <p:cNvPr id="4" name="グループ化 3"/>
          <p:cNvGrpSpPr/>
          <p:nvPr/>
        </p:nvGrpSpPr>
        <p:grpSpPr>
          <a:xfrm>
            <a:off x="-98854" y="178438"/>
            <a:ext cx="2743200" cy="452296"/>
            <a:chOff x="-156519" y="87822"/>
            <a:chExt cx="2743200" cy="452296"/>
          </a:xfrm>
        </p:grpSpPr>
        <p:sp>
          <p:nvSpPr>
            <p:cNvPr id="15" name="楕円 14"/>
            <p:cNvSpPr/>
            <p:nvPr/>
          </p:nvSpPr>
          <p:spPr>
            <a:xfrm>
              <a:off x="168555" y="87822"/>
              <a:ext cx="482234" cy="452296"/>
            </a:xfrm>
            <a:prstGeom prst="ellipse">
              <a:avLst/>
            </a:prstGeom>
            <a:solidFill>
              <a:srgbClr val="FFCC00"/>
            </a:solidFill>
            <a:ln w="25400">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900" dirty="0" smtClean="0">
                <a:solidFill>
                  <a:schemeClr val="tx1"/>
                </a:solidFill>
              </a:endParaRPr>
            </a:p>
            <a:p>
              <a:pPr algn="ctr"/>
              <a:endParaRPr kumimoji="1" lang="ja-JP" altLang="en-US" sz="1400" dirty="0">
                <a:solidFill>
                  <a:schemeClr val="tx1">
                    <a:lumMod val="75000"/>
                    <a:lumOff val="25000"/>
                  </a:schemeClr>
                </a:solidFill>
              </a:endParaRPr>
            </a:p>
          </p:txBody>
        </p:sp>
        <p:sp>
          <p:nvSpPr>
            <p:cNvPr id="3" name="角丸四角形 2"/>
            <p:cNvSpPr/>
            <p:nvPr/>
          </p:nvSpPr>
          <p:spPr>
            <a:xfrm>
              <a:off x="-156519" y="150218"/>
              <a:ext cx="2743200"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chemeClr val="tx1">
                      <a:lumMod val="65000"/>
                      <a:lumOff val="35000"/>
                    </a:schemeClr>
                  </a:solidFill>
                  <a:latin typeface="メイリオ" panose="020B0604030504040204" pitchFamily="50" charset="-128"/>
                  <a:ea typeface="メイリオ" panose="020B0604030504040204" pitchFamily="50" charset="-128"/>
                </a:rPr>
                <a:t>見通</a:t>
              </a:r>
              <a:r>
                <a:rPr lang="ja-JP" altLang="en-US" sz="2400" b="1" dirty="0" smtClean="0">
                  <a:solidFill>
                    <a:schemeClr val="tx1">
                      <a:lumMod val="65000"/>
                      <a:lumOff val="35000"/>
                    </a:schemeClr>
                  </a:solidFill>
                  <a:latin typeface="メイリオ" panose="020B0604030504040204" pitchFamily="50" charset="-128"/>
                  <a:ea typeface="メイリオ" panose="020B0604030504040204" pitchFamily="50" charset="-128"/>
                </a:rPr>
                <a:t>しの設定</a:t>
              </a:r>
              <a:endParaRPr kumimoji="1" lang="ja-JP" altLang="en-US" sz="2400"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grpSp>
      <p:sp>
        <p:nvSpPr>
          <p:cNvPr id="6" name="正方形/長方形 5"/>
          <p:cNvSpPr/>
          <p:nvPr/>
        </p:nvSpPr>
        <p:spPr>
          <a:xfrm>
            <a:off x="580446" y="630734"/>
            <a:ext cx="11524735" cy="5272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smtClean="0">
                <a:solidFill>
                  <a:schemeClr val="tx1">
                    <a:lumMod val="75000"/>
                    <a:lumOff val="25000"/>
                  </a:schemeClr>
                </a:solidFill>
              </a:rPr>
              <a:t>【</a:t>
            </a:r>
            <a:r>
              <a:rPr lang="ja-JP" altLang="en-US" dirty="0">
                <a:solidFill>
                  <a:schemeClr val="tx1">
                    <a:lumMod val="75000"/>
                    <a:lumOff val="25000"/>
                  </a:schemeClr>
                </a:solidFill>
              </a:rPr>
              <a:t>教員</a:t>
            </a:r>
            <a:r>
              <a:rPr lang="en-US" altLang="ja-JP" dirty="0" smtClean="0">
                <a:solidFill>
                  <a:schemeClr val="tx1">
                    <a:lumMod val="75000"/>
                    <a:lumOff val="25000"/>
                  </a:schemeClr>
                </a:solidFill>
              </a:rPr>
              <a:t>】</a:t>
            </a:r>
            <a:r>
              <a:rPr kumimoji="1" lang="ja-JP" altLang="en-US" dirty="0" smtClean="0">
                <a:solidFill>
                  <a:schemeClr val="tx1">
                    <a:lumMod val="75000"/>
                    <a:lumOff val="25000"/>
                  </a:schemeClr>
                </a:solidFill>
              </a:rPr>
              <a:t>学習時間と大まかな学習内容を（全</a:t>
            </a:r>
            <a:r>
              <a:rPr kumimoji="1" lang="en-US" altLang="ja-JP" dirty="0" smtClean="0">
                <a:solidFill>
                  <a:schemeClr val="tx1">
                    <a:lumMod val="75000"/>
                    <a:lumOff val="25000"/>
                  </a:schemeClr>
                </a:solidFill>
              </a:rPr>
              <a:t>12</a:t>
            </a:r>
            <a:r>
              <a:rPr kumimoji="1" lang="ja-JP" altLang="en-US" dirty="0" smtClean="0">
                <a:solidFill>
                  <a:schemeClr val="tx1">
                    <a:lumMod val="75000"/>
                    <a:lumOff val="25000"/>
                  </a:schemeClr>
                </a:solidFill>
              </a:rPr>
              <a:t>時間）伝える。</a:t>
            </a:r>
            <a:endParaRPr kumimoji="1" lang="en-US" altLang="ja-JP" dirty="0" smtClean="0">
              <a:solidFill>
                <a:schemeClr val="tx1">
                  <a:lumMod val="75000"/>
                  <a:lumOff val="25000"/>
                </a:schemeClr>
              </a:solidFill>
            </a:endParaRPr>
          </a:p>
          <a:p>
            <a:r>
              <a:rPr lang="en-US" altLang="ja-JP" dirty="0" smtClean="0">
                <a:solidFill>
                  <a:schemeClr val="tx1">
                    <a:lumMod val="75000"/>
                    <a:lumOff val="25000"/>
                  </a:schemeClr>
                </a:solidFill>
              </a:rPr>
              <a:t>【</a:t>
            </a:r>
            <a:r>
              <a:rPr lang="ja-JP" altLang="en-US" dirty="0">
                <a:solidFill>
                  <a:schemeClr val="tx1">
                    <a:lumMod val="75000"/>
                    <a:lumOff val="25000"/>
                  </a:schemeClr>
                </a:solidFill>
              </a:rPr>
              <a:t>児童</a:t>
            </a:r>
            <a:r>
              <a:rPr lang="en-US" altLang="ja-JP" dirty="0" smtClean="0">
                <a:solidFill>
                  <a:schemeClr val="tx1">
                    <a:lumMod val="75000"/>
                    <a:lumOff val="25000"/>
                  </a:schemeClr>
                </a:solidFill>
              </a:rPr>
              <a:t>】</a:t>
            </a:r>
            <a:r>
              <a:rPr lang="ja-JP" altLang="en-US" dirty="0" smtClean="0">
                <a:solidFill>
                  <a:schemeClr val="tx1">
                    <a:lumMod val="75000"/>
                    <a:lumOff val="25000"/>
                  </a:schemeClr>
                </a:solidFill>
              </a:rPr>
              <a:t>学習内容を基に各自で学習計画を立てる。　</a:t>
            </a:r>
            <a:r>
              <a:rPr lang="ja-JP" altLang="en-US" dirty="0">
                <a:solidFill>
                  <a:schemeClr val="tx1">
                    <a:lumMod val="75000"/>
                    <a:lumOff val="25000"/>
                  </a:schemeClr>
                </a:solidFill>
              </a:rPr>
              <a:t>　</a:t>
            </a:r>
            <a:endParaRPr kumimoji="1" lang="ja-JP" altLang="en-US" dirty="0">
              <a:solidFill>
                <a:schemeClr val="tx1">
                  <a:lumMod val="75000"/>
                  <a:lumOff val="25000"/>
                </a:schemeClr>
              </a:solidFill>
            </a:endParaRPr>
          </a:p>
        </p:txBody>
      </p:sp>
      <p:sp>
        <p:nvSpPr>
          <p:cNvPr id="2" name="正方形/長方形 1"/>
          <p:cNvSpPr/>
          <p:nvPr/>
        </p:nvSpPr>
        <p:spPr>
          <a:xfrm>
            <a:off x="1007531" y="1618789"/>
            <a:ext cx="729370" cy="3789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教員</a:t>
            </a:r>
            <a:endParaRPr kumimoji="1" lang="ja-JP" altLang="en-US" b="1" dirty="0">
              <a:solidFill>
                <a:schemeClr val="tx1"/>
              </a:solidFill>
            </a:endParaRPr>
          </a:p>
        </p:txBody>
      </p:sp>
      <p:sp>
        <p:nvSpPr>
          <p:cNvPr id="8" name="正方形/長方形 7"/>
          <p:cNvSpPr/>
          <p:nvPr/>
        </p:nvSpPr>
        <p:spPr>
          <a:xfrm>
            <a:off x="10302150" y="1618789"/>
            <a:ext cx="1343411" cy="3789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rPr>
              <a:t>児童</a:t>
            </a:r>
            <a:endParaRPr kumimoji="1" lang="ja-JP" altLang="en-US" b="1" dirty="0">
              <a:solidFill>
                <a:schemeClr val="tx1"/>
              </a:solidFill>
            </a:endParaRPr>
          </a:p>
        </p:txBody>
      </p:sp>
      <p:sp>
        <p:nvSpPr>
          <p:cNvPr id="5" name="正方形/長方形 4"/>
          <p:cNvSpPr/>
          <p:nvPr/>
        </p:nvSpPr>
        <p:spPr>
          <a:xfrm>
            <a:off x="243632" y="4852860"/>
            <a:ext cx="2492990" cy="369332"/>
          </a:xfrm>
          <a:prstGeom prst="rect">
            <a:avLst/>
          </a:prstGeom>
        </p:spPr>
        <p:txBody>
          <a:bodyPr wrap="none">
            <a:spAutoFit/>
          </a:bodyPr>
          <a:lstStyle/>
          <a:p>
            <a:r>
              <a:rPr lang="ja-JP" altLang="en-US" dirty="0" smtClean="0">
                <a:solidFill>
                  <a:schemeClr val="tx1">
                    <a:lumMod val="75000"/>
                    <a:lumOff val="25000"/>
                  </a:schemeClr>
                </a:solidFill>
                <a:hlinkClick r:id="rId4" action="ppaction://hlinksldjump"/>
              </a:rPr>
              <a:t>デジタルワークシート</a:t>
            </a:r>
            <a:endParaRPr lang="ja-JP" altLang="en-US" dirty="0">
              <a:solidFill>
                <a:schemeClr val="tx1">
                  <a:lumMod val="75000"/>
                  <a:lumOff val="25000"/>
                </a:schemeClr>
              </a:solidFill>
            </a:endParaRPr>
          </a:p>
        </p:txBody>
      </p:sp>
      <p:grpSp>
        <p:nvGrpSpPr>
          <p:cNvPr id="7" name="グループ化 6"/>
          <p:cNvGrpSpPr/>
          <p:nvPr/>
        </p:nvGrpSpPr>
        <p:grpSpPr>
          <a:xfrm>
            <a:off x="220399" y="220294"/>
            <a:ext cx="11912992" cy="5499937"/>
            <a:chOff x="233175" y="250579"/>
            <a:chExt cx="11912992" cy="5499937"/>
          </a:xfrm>
        </p:grpSpPr>
        <p:sp>
          <p:nvSpPr>
            <p:cNvPr id="12" name="四角形吹き出し 11"/>
            <p:cNvSpPr/>
            <p:nvPr/>
          </p:nvSpPr>
          <p:spPr>
            <a:xfrm>
              <a:off x="233175" y="1966784"/>
              <a:ext cx="2339942" cy="1986278"/>
            </a:xfrm>
            <a:prstGeom prst="wedgeRectCallout">
              <a:avLst>
                <a:gd name="adj1" fmla="val 99792"/>
                <a:gd name="adj2" fmla="val -22148"/>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・学習内容は伝え、自分の</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計画を立てやすいようにする。</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kumimoji="1"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kumimoji="1" lang="ja-JP" altLang="en-US" sz="1200" b="1" dirty="0" smtClean="0">
                  <a:solidFill>
                    <a:schemeClr val="tx1">
                      <a:lumMod val="65000"/>
                      <a:lumOff val="35000"/>
                    </a:schemeClr>
                  </a:solidFill>
                  <a:latin typeface="メイリオ" panose="020B0604030504040204" pitchFamily="50" charset="-128"/>
                  <a:ea typeface="メイリオ" panose="020B0604030504040204" pitchFamily="50" charset="-128"/>
                </a:rPr>
                <a:t>赤枠の時間は、話し合い</a:t>
              </a:r>
              <a:endParaRPr kumimoji="1" lang="en-US" altLang="ja-JP" sz="1200" b="1"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200" b="1"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1" lang="ja-JP" altLang="en-US" sz="1200" b="1" dirty="0" smtClean="0">
                  <a:solidFill>
                    <a:schemeClr val="tx1">
                      <a:lumMod val="65000"/>
                      <a:lumOff val="35000"/>
                    </a:schemeClr>
                  </a:solidFill>
                  <a:latin typeface="メイリオ" panose="020B0604030504040204" pitchFamily="50" charset="-128"/>
                  <a:ea typeface="メイリオ" panose="020B0604030504040204" pitchFamily="50" charset="-128"/>
                </a:rPr>
                <a:t>時間を設けるため、その時間</a:t>
              </a:r>
              <a:endParaRPr kumimoji="1" lang="en-US" altLang="ja-JP" sz="1200" b="1"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200" b="1"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1" lang="ja-JP" altLang="en-US" sz="1200" b="1" dirty="0" smtClean="0">
                  <a:solidFill>
                    <a:schemeClr val="tx1">
                      <a:lumMod val="65000"/>
                      <a:lumOff val="35000"/>
                    </a:schemeClr>
                  </a:solidFill>
                  <a:latin typeface="メイリオ" panose="020B0604030504040204" pitchFamily="50" charset="-128"/>
                  <a:ea typeface="メイリオ" panose="020B0604030504040204" pitchFamily="50" charset="-128"/>
                </a:rPr>
                <a:t>までに下書きと清書を完成</a:t>
              </a:r>
              <a:endParaRPr kumimoji="1" lang="en-US" altLang="ja-JP" sz="1200" b="1"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200" b="1"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1" lang="ja-JP" altLang="en-US" sz="1200" b="1" dirty="0" smtClean="0">
                  <a:solidFill>
                    <a:schemeClr val="tx1">
                      <a:lumMod val="65000"/>
                      <a:lumOff val="35000"/>
                    </a:schemeClr>
                  </a:solidFill>
                  <a:latin typeface="メイリオ" panose="020B0604030504040204" pitchFamily="50" charset="-128"/>
                  <a:ea typeface="メイリオ" panose="020B0604030504040204" pitchFamily="50" charset="-128"/>
                </a:rPr>
                <a:t>させておくように伝える。</a:t>
              </a:r>
              <a:endParaRPr kumimoji="1" lang="en-US" altLang="ja-JP" sz="1200" b="1"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・予定通りにいかなかった</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ところは、どのように調整</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するかを考えさせるように</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する。</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16" name="四角形吹き出し 15"/>
            <p:cNvSpPr/>
            <p:nvPr/>
          </p:nvSpPr>
          <p:spPr>
            <a:xfrm>
              <a:off x="9847591" y="3205434"/>
              <a:ext cx="2278083" cy="477312"/>
            </a:xfrm>
            <a:prstGeom prst="wedgeRectCallout">
              <a:avLst>
                <a:gd name="adj1" fmla="val -55185"/>
                <a:gd name="adj2" fmla="val 74697"/>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200" dirty="0">
                  <a:solidFill>
                    <a:schemeClr val="tx1">
                      <a:lumMod val="65000"/>
                      <a:lumOff val="35000"/>
                    </a:schemeClr>
                  </a:solidFill>
                </a:rPr>
                <a:t>　</a:t>
              </a:r>
              <a:r>
                <a:rPr kumimoji="1"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上記の学習内容を見ながら、</a:t>
              </a:r>
              <a:endParaRPr kumimoji="1"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kumimoji="1"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具体的な計画を立てる。</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20" name="四角形吹き出し 19"/>
            <p:cNvSpPr/>
            <p:nvPr/>
          </p:nvSpPr>
          <p:spPr>
            <a:xfrm>
              <a:off x="9868084" y="4883145"/>
              <a:ext cx="2278083" cy="867371"/>
            </a:xfrm>
            <a:prstGeom prst="wedgeRectCallout">
              <a:avLst>
                <a:gd name="adj1" fmla="val -53739"/>
                <a:gd name="adj2" fmla="val 69216"/>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　自分の計画に対して、学習の方法や進度、学びについて</a:t>
              </a:r>
              <a:endParaRPr kumimoji="1"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kumimoji="1"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振り返りを書く。</a:t>
              </a:r>
              <a:endParaRPr kumimoji="1"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kumimoji="1"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（次の活動に向けても）</a:t>
              </a:r>
              <a:endParaRPr kumimoji="1"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24" name="四角形吹き出し 23"/>
            <p:cNvSpPr/>
            <p:nvPr/>
          </p:nvSpPr>
          <p:spPr>
            <a:xfrm>
              <a:off x="9410765" y="250579"/>
              <a:ext cx="2694416" cy="846561"/>
            </a:xfrm>
            <a:prstGeom prst="wedgeRectCallout">
              <a:avLst>
                <a:gd name="adj1" fmla="val -86586"/>
                <a:gd name="adj2" fmla="val 148268"/>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200" dirty="0">
                  <a:solidFill>
                    <a:schemeClr val="tx1">
                      <a:lumMod val="65000"/>
                      <a:lumOff val="35000"/>
                    </a:schemeClr>
                  </a:solidFill>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今回は、目安として学習内容を</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記載したが、６時間内で児童がどのように学習を進めていくか計画できるようにする。</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25" name="正方形/長方形 24"/>
            <p:cNvSpPr/>
            <p:nvPr/>
          </p:nvSpPr>
          <p:spPr>
            <a:xfrm>
              <a:off x="6048147" y="2028015"/>
              <a:ext cx="3247930" cy="1253606"/>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 name="角丸四角形 25"/>
          <p:cNvSpPr/>
          <p:nvPr/>
        </p:nvSpPr>
        <p:spPr>
          <a:xfrm>
            <a:off x="1989670" y="246314"/>
            <a:ext cx="1917567"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chemeClr val="tx1">
                    <a:lumMod val="65000"/>
                    <a:lumOff val="35000"/>
                  </a:schemeClr>
                </a:solidFill>
                <a:latin typeface="メイリオ" panose="020B0604030504040204" pitchFamily="50" charset="-128"/>
                <a:ea typeface="メイリオ" panose="020B0604030504040204" pitchFamily="50" charset="-128"/>
              </a:rPr>
              <a:t>（１／</a:t>
            </a:r>
            <a:r>
              <a:rPr lang="en-US" altLang="ja-JP" sz="2400" b="1" dirty="0" smtClean="0">
                <a:solidFill>
                  <a:schemeClr val="tx1">
                    <a:lumMod val="65000"/>
                    <a:lumOff val="35000"/>
                  </a:schemeClr>
                </a:solidFill>
                <a:latin typeface="メイリオ" panose="020B0604030504040204" pitchFamily="50" charset="-128"/>
                <a:ea typeface="メイリオ" panose="020B0604030504040204" pitchFamily="50" charset="-128"/>
              </a:rPr>
              <a:t>12</a:t>
            </a:r>
            <a:r>
              <a:rPr lang="ja-JP" altLang="en-US" sz="2400" b="1" dirty="0" smtClean="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sz="2400"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pic>
        <p:nvPicPr>
          <p:cNvPr id="27" name="図 26">
            <a:hlinkClick r:id="rId5" action="ppaction://hlinksldjump"/>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6778575" flipH="1">
            <a:off x="26327" y="4906981"/>
            <a:ext cx="279759" cy="255727"/>
          </a:xfrm>
          <a:prstGeom prst="rect">
            <a:avLst/>
          </a:prstGeom>
        </p:spPr>
      </p:pic>
      <p:sp>
        <p:nvSpPr>
          <p:cNvPr id="32" name="動作設定ボタン: ホーム 31">
            <a:hlinkClick r:id="" action="ppaction://hlinkshowjump?jump=firstslide" highlightClick="1"/>
          </p:cNvPr>
          <p:cNvSpPr/>
          <p:nvPr/>
        </p:nvSpPr>
        <p:spPr>
          <a:xfrm>
            <a:off x="172023" y="6341901"/>
            <a:ext cx="483044" cy="411892"/>
          </a:xfrm>
          <a:prstGeom prst="actionButtonHom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動作設定ボタン: 戻る 32">
            <a:hlinkClick r:id="" action="ppaction://hlinkshowjump?jump=lastslideviewed" highlightClick="1"/>
          </p:cNvPr>
          <p:cNvSpPr/>
          <p:nvPr/>
        </p:nvSpPr>
        <p:spPr>
          <a:xfrm>
            <a:off x="163780" y="5878267"/>
            <a:ext cx="483044" cy="408821"/>
          </a:xfrm>
          <a:prstGeom prst="actionButtonRetur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389327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グループ化 3"/>
          <p:cNvGrpSpPr/>
          <p:nvPr/>
        </p:nvGrpSpPr>
        <p:grpSpPr>
          <a:xfrm>
            <a:off x="-280087" y="178438"/>
            <a:ext cx="2743200" cy="452296"/>
            <a:chOff x="-337752" y="87822"/>
            <a:chExt cx="2743200" cy="452296"/>
          </a:xfrm>
        </p:grpSpPr>
        <p:sp>
          <p:nvSpPr>
            <p:cNvPr id="15" name="楕円 14"/>
            <p:cNvSpPr/>
            <p:nvPr/>
          </p:nvSpPr>
          <p:spPr>
            <a:xfrm>
              <a:off x="168555" y="87822"/>
              <a:ext cx="482234" cy="452296"/>
            </a:xfrm>
            <a:prstGeom prst="ellipse">
              <a:avLst/>
            </a:prstGeom>
            <a:solidFill>
              <a:srgbClr val="00B0F0"/>
            </a:solidFill>
            <a:ln w="25400">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900" dirty="0" smtClean="0">
                <a:solidFill>
                  <a:schemeClr val="tx1"/>
                </a:solidFill>
              </a:endParaRPr>
            </a:p>
            <a:p>
              <a:pPr algn="ctr"/>
              <a:endParaRPr kumimoji="1" lang="ja-JP" altLang="en-US" sz="1400" dirty="0">
                <a:solidFill>
                  <a:schemeClr val="tx1">
                    <a:lumMod val="75000"/>
                    <a:lumOff val="25000"/>
                  </a:schemeClr>
                </a:solidFill>
              </a:endParaRPr>
            </a:p>
          </p:txBody>
        </p:sp>
        <p:sp>
          <p:nvSpPr>
            <p:cNvPr id="3" name="角丸四角形 2"/>
            <p:cNvSpPr/>
            <p:nvPr/>
          </p:nvSpPr>
          <p:spPr>
            <a:xfrm>
              <a:off x="-337752" y="150218"/>
              <a:ext cx="2743200" cy="389900"/>
            </a:xfrm>
            <a:prstGeom prst="roundRect">
              <a:avLst/>
            </a:prstGeom>
            <a:noFill/>
            <a:ln w="12700">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lumMod val="65000"/>
                      <a:lumOff val="35000"/>
                    </a:schemeClr>
                  </a:solidFill>
                  <a:latin typeface="メイリオ" panose="020B0604030504040204" pitchFamily="50" charset="-128"/>
                  <a:ea typeface="メイリオ" panose="020B0604030504040204" pitchFamily="50" charset="-128"/>
                </a:rPr>
                <a:t>学びの活動</a:t>
              </a:r>
              <a:endParaRPr kumimoji="1" lang="ja-JP" altLang="en-US" sz="2400"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grpSp>
      <p:sp>
        <p:nvSpPr>
          <p:cNvPr id="6" name="楕円 5"/>
          <p:cNvSpPr/>
          <p:nvPr/>
        </p:nvSpPr>
        <p:spPr>
          <a:xfrm flipV="1">
            <a:off x="2060830" y="308745"/>
            <a:ext cx="196338" cy="179906"/>
          </a:xfrm>
          <a:prstGeom prst="ellipse">
            <a:avLst/>
          </a:prstGeom>
          <a:solidFill>
            <a:srgbClr val="00B0F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900" dirty="0" smtClean="0">
              <a:solidFill>
                <a:schemeClr val="tx1"/>
              </a:solidFill>
            </a:endParaRPr>
          </a:p>
          <a:p>
            <a:pPr algn="ctr"/>
            <a:endParaRPr kumimoji="1" lang="ja-JP" altLang="en-US" sz="1400" dirty="0">
              <a:solidFill>
                <a:schemeClr val="tx1">
                  <a:lumMod val="75000"/>
                  <a:lumOff val="25000"/>
                </a:schemeClr>
              </a:solidFill>
            </a:endParaRPr>
          </a:p>
        </p:txBody>
      </p:sp>
      <p:sp>
        <p:nvSpPr>
          <p:cNvPr id="8" name="角丸四角形 7"/>
          <p:cNvSpPr/>
          <p:nvPr/>
        </p:nvSpPr>
        <p:spPr>
          <a:xfrm>
            <a:off x="1977766" y="240834"/>
            <a:ext cx="1672281"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　題材の設定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9" name="楕円 8"/>
          <p:cNvSpPr/>
          <p:nvPr/>
        </p:nvSpPr>
        <p:spPr>
          <a:xfrm flipV="1">
            <a:off x="3634256" y="332622"/>
            <a:ext cx="196338" cy="179906"/>
          </a:xfrm>
          <a:prstGeom prst="ellipse">
            <a:avLst/>
          </a:prstGeom>
          <a:solidFill>
            <a:srgbClr val="00B0F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900" dirty="0" smtClean="0">
              <a:solidFill>
                <a:schemeClr val="tx1"/>
              </a:solidFill>
            </a:endParaRPr>
          </a:p>
          <a:p>
            <a:pPr algn="ctr"/>
            <a:endParaRPr kumimoji="1" lang="ja-JP" altLang="en-US" sz="1400" dirty="0">
              <a:solidFill>
                <a:schemeClr val="tx1">
                  <a:lumMod val="75000"/>
                  <a:lumOff val="25000"/>
                </a:schemeClr>
              </a:solidFill>
            </a:endParaRPr>
          </a:p>
        </p:txBody>
      </p:sp>
      <p:sp>
        <p:nvSpPr>
          <p:cNvPr id="10" name="楕円 9"/>
          <p:cNvSpPr/>
          <p:nvPr/>
        </p:nvSpPr>
        <p:spPr>
          <a:xfrm flipV="1">
            <a:off x="5262600" y="345831"/>
            <a:ext cx="196338" cy="179906"/>
          </a:xfrm>
          <a:prstGeom prst="ellipse">
            <a:avLst/>
          </a:prstGeom>
          <a:solidFill>
            <a:srgbClr val="00B0F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900" dirty="0" smtClean="0">
              <a:solidFill>
                <a:schemeClr val="tx1"/>
              </a:solidFill>
            </a:endParaRPr>
          </a:p>
          <a:p>
            <a:pPr algn="ctr"/>
            <a:endParaRPr kumimoji="1" lang="ja-JP" altLang="en-US" sz="1400" dirty="0">
              <a:solidFill>
                <a:schemeClr val="tx1">
                  <a:lumMod val="75000"/>
                  <a:lumOff val="25000"/>
                </a:schemeClr>
              </a:solidFill>
            </a:endParaRPr>
          </a:p>
        </p:txBody>
      </p:sp>
      <p:sp>
        <p:nvSpPr>
          <p:cNvPr id="11" name="角丸四角形 10"/>
          <p:cNvSpPr/>
          <p:nvPr/>
        </p:nvSpPr>
        <p:spPr>
          <a:xfrm>
            <a:off x="3590319" y="244116"/>
            <a:ext cx="1672281"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　情報の収集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12" name="角丸四角形 11"/>
          <p:cNvSpPr/>
          <p:nvPr/>
        </p:nvSpPr>
        <p:spPr>
          <a:xfrm>
            <a:off x="5202872" y="247398"/>
            <a:ext cx="1672281"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　内容の検討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grpSp>
        <p:nvGrpSpPr>
          <p:cNvPr id="5" name="グループ化 4"/>
          <p:cNvGrpSpPr/>
          <p:nvPr/>
        </p:nvGrpSpPr>
        <p:grpSpPr>
          <a:xfrm>
            <a:off x="105508" y="630734"/>
            <a:ext cx="12290695" cy="3645130"/>
            <a:chOff x="122286" y="921848"/>
            <a:chExt cx="12290695" cy="4119748"/>
          </a:xfrm>
        </p:grpSpPr>
        <p:sp>
          <p:nvSpPr>
            <p:cNvPr id="13" name="正方形/長方形 12"/>
            <p:cNvSpPr/>
            <p:nvPr/>
          </p:nvSpPr>
          <p:spPr>
            <a:xfrm>
              <a:off x="122286" y="1315324"/>
              <a:ext cx="3965469" cy="3726272"/>
            </a:xfrm>
            <a:prstGeom prst="rect">
              <a:avLst/>
            </a:prstGeom>
            <a:noFill/>
          </p:spPr>
          <p:style>
            <a:lnRef idx="2">
              <a:schemeClr val="accent3">
                <a:shade val="50000"/>
              </a:schemeClr>
            </a:lnRef>
            <a:fillRef idx="1">
              <a:schemeClr val="accent3"/>
            </a:fillRef>
            <a:effectRef idx="0">
              <a:schemeClr val="accent3"/>
            </a:effectRef>
            <a:fontRef idx="minor">
              <a:schemeClr val="lt1"/>
            </a:fontRef>
          </p:style>
          <p:txBody>
            <a:bodyPr rtlCol="0" anchor="t"/>
            <a:lstStyle/>
            <a:p>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自然災害とは、どのようなものか出し合う。</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調べる方法について確認する。</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b="1" dirty="0" smtClean="0">
                  <a:solidFill>
                    <a:schemeClr val="tx1">
                      <a:lumMod val="75000"/>
                      <a:lumOff val="25000"/>
                    </a:schemeClr>
                  </a:solidFill>
                  <a:latin typeface="メイリオ" panose="020B0604030504040204" pitchFamily="50" charset="-128"/>
                  <a:ea typeface="メイリオ" panose="020B0604030504040204" pitchFamily="50" charset="-128"/>
                </a:rPr>
                <a:t>大きなテーマ</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：台風・</a:t>
              </a:r>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地震</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・大雪・</a:t>
              </a:r>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暴風</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a:t>
              </a:r>
              <a:endParaRPr lang="en-US" altLang="ja-JP" sz="1400"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　　　　　　　津波・竜巻など</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b="1" dirty="0" smtClean="0">
                  <a:solidFill>
                    <a:schemeClr val="tx1">
                      <a:lumMod val="75000"/>
                      <a:lumOff val="25000"/>
                    </a:schemeClr>
                  </a:solidFill>
                  <a:latin typeface="メイリオ" panose="020B0604030504040204" pitchFamily="50" charset="-128"/>
                  <a:ea typeface="メイリオ" panose="020B0604030504040204" pitchFamily="50" charset="-128"/>
                </a:rPr>
                <a:t>調べるテーマ</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：大きなテーマの何について</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　　　　　　調べるのかを具体的に書く。</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　　　　　　　・災害が起きる前の行動</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　　　　　　・災害中の行動</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　　　　　　・災害後の行動　等</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　　　　　　　　　　　　　　　</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b="1" dirty="0" smtClean="0">
                  <a:solidFill>
                    <a:schemeClr val="tx1">
                      <a:lumMod val="75000"/>
                      <a:lumOff val="25000"/>
                    </a:schemeClr>
                  </a:solidFill>
                  <a:latin typeface="メイリオ" panose="020B0604030504040204" pitchFamily="50" charset="-128"/>
                  <a:ea typeface="メイリオ" panose="020B0604030504040204" pitchFamily="50" charset="-128"/>
                </a:rPr>
                <a:t>調べる方法</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　：本、インターネット、</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　　　　　　教科書、インタビュー　等</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400" dirty="0" smtClean="0">
                  <a:solidFill>
                    <a:schemeClr val="tx1">
                      <a:lumMod val="75000"/>
                      <a:lumOff val="25000"/>
                    </a:schemeClr>
                  </a:solidFill>
                </a:rPr>
                <a:t>　　　</a:t>
              </a:r>
              <a:r>
                <a:rPr lang="ja-JP" altLang="en-US" dirty="0" smtClean="0">
                  <a:solidFill>
                    <a:schemeClr val="tx1">
                      <a:lumMod val="75000"/>
                      <a:lumOff val="25000"/>
                    </a:schemeClr>
                  </a:solidFill>
                </a:rPr>
                <a:t>　　</a:t>
              </a:r>
              <a:endParaRPr lang="en-US" altLang="ja-JP" dirty="0" smtClean="0">
                <a:solidFill>
                  <a:schemeClr val="tx1">
                    <a:lumMod val="75000"/>
                    <a:lumOff val="25000"/>
                  </a:schemeClr>
                </a:solidFill>
              </a:endParaRPr>
            </a:p>
            <a:p>
              <a:endParaRPr kumimoji="1" lang="ja-JP" altLang="en-US" dirty="0">
                <a:solidFill>
                  <a:schemeClr val="tx1">
                    <a:lumMod val="75000"/>
                    <a:lumOff val="25000"/>
                  </a:schemeClr>
                </a:solidFill>
              </a:endParaRPr>
            </a:p>
          </p:txBody>
        </p:sp>
        <p:sp>
          <p:nvSpPr>
            <p:cNvPr id="14" name="角丸四角形 13"/>
            <p:cNvSpPr/>
            <p:nvPr/>
          </p:nvSpPr>
          <p:spPr>
            <a:xfrm>
              <a:off x="329514" y="925425"/>
              <a:ext cx="3967568"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題材の設定（テーマを決める）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17" name="角丸四角形 16"/>
            <p:cNvSpPr/>
            <p:nvPr/>
          </p:nvSpPr>
          <p:spPr>
            <a:xfrm>
              <a:off x="4227165" y="921848"/>
              <a:ext cx="3967568"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hlinkClick r:id="rId3" action="ppaction://hlinksldjump"/>
                </a:rPr>
                <a:t>情報</a:t>
              </a:r>
              <a:r>
                <a:rPr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hlinkClick r:id="rId3" action="ppaction://hlinksldjump"/>
                </a:rPr>
                <a:t>の収集</a:t>
              </a:r>
              <a:r>
                <a:rPr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（本・インターネット）</a:t>
              </a:r>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18" name="正方形/長方形 17"/>
            <p:cNvSpPr/>
            <p:nvPr/>
          </p:nvSpPr>
          <p:spPr>
            <a:xfrm>
              <a:off x="4175428" y="1315322"/>
              <a:ext cx="3927450" cy="3710798"/>
            </a:xfrm>
            <a:prstGeom prst="rect">
              <a:avLst/>
            </a:prstGeom>
            <a:noFill/>
          </p:spPr>
          <p:style>
            <a:lnRef idx="2">
              <a:schemeClr val="accent3">
                <a:shade val="50000"/>
              </a:schemeClr>
            </a:lnRef>
            <a:fillRef idx="1">
              <a:schemeClr val="accent3"/>
            </a:fillRef>
            <a:effectRef idx="0">
              <a:schemeClr val="accent3"/>
            </a:effectRef>
            <a:fontRef idx="minor">
              <a:schemeClr val="lt1"/>
            </a:fontRef>
          </p:style>
          <p:txBody>
            <a:bodyPr rtlCol="0" anchor="t"/>
            <a:lstStyle/>
            <a:p>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情報の収集を行う際は、防災に関する本を</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用意しておく。</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　</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・自然災害の起き方や構造についての調べ</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学習にならないようにする。</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　</a:t>
              </a:r>
              <a:endParaRPr lang="en-US" altLang="ja-JP" sz="1400"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・上記の調べ学習になってしまう場合は、</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調べるテーマが何かをもう一度確認するよう</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声掛けをする。</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endParaRPr lang="en-US" altLang="ja-JP" sz="1400"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インターネットで調べる場合は、情報が</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多くなってしまうため、予め、参考になる</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サイトを紹介しておく。</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dirty="0" smtClean="0">
                  <a:solidFill>
                    <a:schemeClr val="tx1">
                      <a:lumMod val="75000"/>
                      <a:lumOff val="25000"/>
                    </a:schemeClr>
                  </a:solidFill>
                  <a:latin typeface="メイリオ" panose="020B0604030504040204" pitchFamily="50" charset="-128"/>
                  <a:ea typeface="メイリオ" panose="020B0604030504040204" pitchFamily="50" charset="-128"/>
                </a:rPr>
                <a:t>　　　　　</a:t>
              </a:r>
              <a:endParaRPr lang="en-US" altLang="ja-JP" dirty="0" smtClean="0">
                <a:solidFill>
                  <a:schemeClr val="tx1">
                    <a:lumMod val="75000"/>
                    <a:lumOff val="25000"/>
                  </a:schemeClr>
                </a:solidFill>
                <a:latin typeface="メイリオ" panose="020B0604030504040204" pitchFamily="50" charset="-128"/>
                <a:ea typeface="メイリオ" panose="020B0604030504040204" pitchFamily="50" charset="-128"/>
              </a:endParaRPr>
            </a:p>
            <a:p>
              <a:endParaRPr kumimoji="1" lang="ja-JP" altLang="en-US" dirty="0">
                <a:solidFill>
                  <a:schemeClr val="tx1">
                    <a:lumMod val="75000"/>
                    <a:lumOff val="25000"/>
                  </a:schemeClr>
                </a:solidFill>
              </a:endParaRPr>
            </a:p>
          </p:txBody>
        </p:sp>
        <p:sp>
          <p:nvSpPr>
            <p:cNvPr id="19" name="角丸四角形 18"/>
            <p:cNvSpPr/>
            <p:nvPr/>
          </p:nvSpPr>
          <p:spPr>
            <a:xfrm>
              <a:off x="8445413" y="932577"/>
              <a:ext cx="3967568"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内容の検討（情報の取捨選択）</a:t>
              </a:r>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20" name="二等辺三角形 19"/>
            <p:cNvSpPr/>
            <p:nvPr/>
          </p:nvSpPr>
          <p:spPr>
            <a:xfrm rot="5400000">
              <a:off x="3800884" y="1028519"/>
              <a:ext cx="271848" cy="18371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二等辺三角形 20"/>
            <p:cNvSpPr/>
            <p:nvPr/>
          </p:nvSpPr>
          <p:spPr>
            <a:xfrm rot="5400000">
              <a:off x="8058809" y="1007960"/>
              <a:ext cx="271848" cy="18371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8179143" y="1322477"/>
              <a:ext cx="3971970" cy="3703643"/>
            </a:xfrm>
            <a:prstGeom prst="rect">
              <a:avLst/>
            </a:prstGeom>
            <a:noFill/>
          </p:spPr>
          <p:style>
            <a:lnRef idx="2">
              <a:schemeClr val="accent3">
                <a:shade val="50000"/>
              </a:schemeClr>
            </a:lnRef>
            <a:fillRef idx="1">
              <a:schemeClr val="accent3"/>
            </a:fillRef>
            <a:effectRef idx="0">
              <a:schemeClr val="accent3"/>
            </a:effectRef>
            <a:fontRef idx="minor">
              <a:schemeClr val="lt1"/>
            </a:fontRef>
          </p:style>
          <p:txBody>
            <a:bodyPr rtlCol="0" anchor="t"/>
            <a:lstStyle/>
            <a:p>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○調べた情報をデジタル付箋に書き出した後、</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デジタル付箋を分類する。</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rPr>
                <a:t>【</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分類の仕方</a:t>
              </a:r>
              <a:r>
                <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rPr>
                <a:t>】</a:t>
              </a:r>
            </a:p>
            <a:p>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・テーマに合うか。</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・自分の考えを支える理由、事例であるか</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　　　　　　　　　　　　　　　　　　　等</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endParaRPr lang="en-US" altLang="ja-JP" sz="1400"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①自分のテーマを確認し、伝えたいこと（自分</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の考え）を一つに絞る。</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②調べたことから</a:t>
              </a:r>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自分の考えを支える理由や</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事例を選択する。</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　</a:t>
              </a:r>
              <a:r>
                <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rPr>
                <a:t>※</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情報が少ない場合は、再収集するように</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400" dirty="0">
                  <a:solidFill>
                    <a:schemeClr val="tx1">
                      <a:lumMod val="75000"/>
                      <a:lumOff val="25000"/>
                    </a:schemeClr>
                  </a:solidFill>
                  <a:latin typeface="メイリオ" panose="020B0604030504040204" pitchFamily="50" charset="-128"/>
                  <a:ea typeface="メイリオ" panose="020B0604030504040204" pitchFamily="50" charset="-128"/>
                </a:rPr>
                <a:t>　</a:t>
              </a:r>
              <a:r>
                <a:rPr lang="ja-JP" altLang="en-US" sz="1400" dirty="0" smtClean="0">
                  <a:solidFill>
                    <a:schemeClr val="tx1">
                      <a:lumMod val="75000"/>
                      <a:lumOff val="25000"/>
                    </a:schemeClr>
                  </a:solidFill>
                  <a:latin typeface="メイリオ" panose="020B0604030504040204" pitchFamily="50" charset="-128"/>
                  <a:ea typeface="メイリオ" panose="020B0604030504040204" pitchFamily="50" charset="-128"/>
                </a:rPr>
                <a:t>　声掛けをする。</a:t>
              </a:r>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endParaRPr lang="en-US" altLang="ja-JP" sz="1400" dirty="0" smtClean="0">
                <a:solidFill>
                  <a:schemeClr val="tx1">
                    <a:lumMod val="75000"/>
                    <a:lumOff val="25000"/>
                  </a:schemeClr>
                </a:solidFill>
                <a:latin typeface="メイリオ" panose="020B0604030504040204" pitchFamily="50" charset="-128"/>
                <a:ea typeface="メイリオ" panose="020B0604030504040204" pitchFamily="50" charset="-128"/>
              </a:endParaRPr>
            </a:p>
          </p:txBody>
        </p:sp>
      </p:grpSp>
      <p:sp>
        <p:nvSpPr>
          <p:cNvPr id="27" name="角丸四角形 26"/>
          <p:cNvSpPr/>
          <p:nvPr/>
        </p:nvSpPr>
        <p:spPr>
          <a:xfrm>
            <a:off x="6875153" y="268540"/>
            <a:ext cx="2675080"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chemeClr val="tx1">
                    <a:lumMod val="65000"/>
                    <a:lumOff val="35000"/>
                  </a:schemeClr>
                </a:solidFill>
                <a:latin typeface="メイリオ" panose="020B0604030504040204" pitchFamily="50" charset="-128"/>
                <a:ea typeface="メイリオ" panose="020B0604030504040204" pitchFamily="50" charset="-128"/>
              </a:rPr>
              <a:t>（２・３／</a:t>
            </a:r>
            <a:r>
              <a:rPr lang="en-US" altLang="ja-JP" sz="2400" b="1" dirty="0" smtClean="0">
                <a:solidFill>
                  <a:schemeClr val="tx1">
                    <a:lumMod val="65000"/>
                    <a:lumOff val="35000"/>
                  </a:schemeClr>
                </a:solidFill>
                <a:latin typeface="メイリオ" panose="020B0604030504040204" pitchFamily="50" charset="-128"/>
                <a:ea typeface="メイリオ" panose="020B0604030504040204" pitchFamily="50" charset="-128"/>
              </a:rPr>
              <a:t>12</a:t>
            </a:r>
            <a:r>
              <a:rPr lang="ja-JP" altLang="en-US" sz="2400" b="1" dirty="0" smtClean="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sz="2400"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pic>
        <p:nvPicPr>
          <p:cNvPr id="29" name="図 28"/>
          <p:cNvPicPr>
            <a:picLocks noChangeAspect="1"/>
          </p:cNvPicPr>
          <p:nvPr/>
        </p:nvPicPr>
        <p:blipFill>
          <a:blip r:embed="rId4"/>
          <a:stretch>
            <a:fillRect/>
          </a:stretch>
        </p:blipFill>
        <p:spPr>
          <a:xfrm>
            <a:off x="615002" y="4330677"/>
            <a:ext cx="2975317" cy="2143519"/>
          </a:xfrm>
          <a:prstGeom prst="rect">
            <a:avLst/>
          </a:prstGeom>
        </p:spPr>
      </p:pic>
      <p:sp>
        <p:nvSpPr>
          <p:cNvPr id="32" name="正方形/長方形 31"/>
          <p:cNvSpPr/>
          <p:nvPr/>
        </p:nvSpPr>
        <p:spPr>
          <a:xfrm>
            <a:off x="1012161" y="6462865"/>
            <a:ext cx="2492990" cy="369332"/>
          </a:xfrm>
          <a:prstGeom prst="rect">
            <a:avLst/>
          </a:prstGeom>
        </p:spPr>
        <p:txBody>
          <a:bodyPr wrap="none">
            <a:spAutoFit/>
          </a:bodyPr>
          <a:lstStyle/>
          <a:p>
            <a:r>
              <a:rPr lang="ja-JP" altLang="en-US" dirty="0" smtClean="0">
                <a:solidFill>
                  <a:schemeClr val="tx1">
                    <a:lumMod val="75000"/>
                    <a:lumOff val="25000"/>
                  </a:schemeClr>
                </a:solidFill>
                <a:hlinkClick r:id="rId5" action="ppaction://hlinksldjump"/>
              </a:rPr>
              <a:t>デジタルワークシート</a:t>
            </a:r>
            <a:endParaRPr lang="ja-JP" altLang="en-US" dirty="0">
              <a:solidFill>
                <a:schemeClr val="tx1">
                  <a:lumMod val="75000"/>
                  <a:lumOff val="25000"/>
                </a:schemeClr>
              </a:solidFill>
            </a:endParaRPr>
          </a:p>
        </p:txBody>
      </p:sp>
      <p:pic>
        <p:nvPicPr>
          <p:cNvPr id="33" name="図 32">
            <a:hlinkClick r:id="rId6" action="ppaction://hlinksldjump"/>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6778575" flipH="1">
            <a:off x="794856" y="6516986"/>
            <a:ext cx="279759" cy="255727"/>
          </a:xfrm>
          <a:prstGeom prst="rect">
            <a:avLst/>
          </a:prstGeom>
        </p:spPr>
      </p:pic>
      <p:sp>
        <p:nvSpPr>
          <p:cNvPr id="34" name="正方形/長方形 33"/>
          <p:cNvSpPr/>
          <p:nvPr/>
        </p:nvSpPr>
        <p:spPr>
          <a:xfrm>
            <a:off x="8993275" y="6469193"/>
            <a:ext cx="2492990" cy="369332"/>
          </a:xfrm>
          <a:prstGeom prst="rect">
            <a:avLst/>
          </a:prstGeom>
        </p:spPr>
        <p:txBody>
          <a:bodyPr wrap="none">
            <a:spAutoFit/>
          </a:bodyPr>
          <a:lstStyle/>
          <a:p>
            <a:r>
              <a:rPr lang="ja-JP" altLang="en-US" dirty="0" smtClean="0">
                <a:solidFill>
                  <a:schemeClr val="tx1">
                    <a:lumMod val="75000"/>
                    <a:lumOff val="25000"/>
                  </a:schemeClr>
                </a:solidFill>
                <a:hlinkClick r:id="rId8" action="ppaction://hlinksldjump"/>
              </a:rPr>
              <a:t>デジタルワークシート</a:t>
            </a:r>
            <a:endParaRPr lang="ja-JP" altLang="en-US" dirty="0">
              <a:solidFill>
                <a:schemeClr val="tx1">
                  <a:lumMod val="75000"/>
                  <a:lumOff val="25000"/>
                </a:schemeClr>
              </a:solidFill>
            </a:endParaRPr>
          </a:p>
        </p:txBody>
      </p:sp>
      <p:pic>
        <p:nvPicPr>
          <p:cNvPr id="35" name="図 34">
            <a:hlinkClick r:id="rId6" action="ppaction://hlinksldjump"/>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6778575" flipH="1">
            <a:off x="8807121" y="6494323"/>
            <a:ext cx="279759" cy="255727"/>
          </a:xfrm>
          <a:prstGeom prst="rect">
            <a:avLst/>
          </a:prstGeom>
        </p:spPr>
      </p:pic>
      <p:sp>
        <p:nvSpPr>
          <p:cNvPr id="36" name="動作設定ボタン: ホーム 35">
            <a:hlinkClick r:id="" action="ppaction://hlinkshowjump?jump=firstslide" highlightClick="1"/>
          </p:cNvPr>
          <p:cNvSpPr/>
          <p:nvPr/>
        </p:nvSpPr>
        <p:spPr>
          <a:xfrm>
            <a:off x="106441" y="6315277"/>
            <a:ext cx="483044" cy="411892"/>
          </a:xfrm>
          <a:prstGeom prst="actionButtonHom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動作設定ボタン: 戻る 36">
            <a:hlinkClick r:id="" action="ppaction://hlinkshowjump?jump=lastslideviewed" highlightClick="1"/>
          </p:cNvPr>
          <p:cNvSpPr/>
          <p:nvPr/>
        </p:nvSpPr>
        <p:spPr>
          <a:xfrm>
            <a:off x="106441" y="5851643"/>
            <a:ext cx="483044" cy="408821"/>
          </a:xfrm>
          <a:prstGeom prst="actionButtonRetur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p:cNvSpPr/>
          <p:nvPr/>
        </p:nvSpPr>
        <p:spPr>
          <a:xfrm>
            <a:off x="4939317" y="6452254"/>
            <a:ext cx="2492990" cy="369332"/>
          </a:xfrm>
          <a:prstGeom prst="rect">
            <a:avLst/>
          </a:prstGeom>
        </p:spPr>
        <p:txBody>
          <a:bodyPr wrap="none">
            <a:spAutoFit/>
          </a:bodyPr>
          <a:lstStyle/>
          <a:p>
            <a:r>
              <a:rPr lang="ja-JP" altLang="en-US" dirty="0" smtClean="0">
                <a:solidFill>
                  <a:schemeClr val="tx1">
                    <a:lumMod val="75000"/>
                    <a:lumOff val="25000"/>
                  </a:schemeClr>
                </a:solidFill>
                <a:hlinkClick r:id="rId8" action="ppaction://hlinksldjump"/>
              </a:rPr>
              <a:t>デジタルワークシート</a:t>
            </a:r>
            <a:endParaRPr lang="ja-JP" altLang="en-US" dirty="0">
              <a:solidFill>
                <a:schemeClr val="tx1">
                  <a:lumMod val="75000"/>
                  <a:lumOff val="25000"/>
                </a:schemeClr>
              </a:solidFill>
            </a:endParaRPr>
          </a:p>
        </p:txBody>
      </p:sp>
      <p:pic>
        <p:nvPicPr>
          <p:cNvPr id="42" name="図 41">
            <a:hlinkClick r:id="rId6" action="ppaction://hlinksldjump"/>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6778575" flipH="1">
            <a:off x="4753163" y="6477384"/>
            <a:ext cx="279759" cy="255727"/>
          </a:xfrm>
          <a:prstGeom prst="rect">
            <a:avLst/>
          </a:prstGeom>
        </p:spPr>
      </p:pic>
      <p:pic>
        <p:nvPicPr>
          <p:cNvPr id="2" name="図 1"/>
          <p:cNvPicPr>
            <a:picLocks noChangeAspect="1"/>
          </p:cNvPicPr>
          <p:nvPr/>
        </p:nvPicPr>
        <p:blipFill>
          <a:blip r:embed="rId9"/>
          <a:stretch>
            <a:fillRect/>
          </a:stretch>
        </p:blipFill>
        <p:spPr>
          <a:xfrm>
            <a:off x="4053912" y="4365887"/>
            <a:ext cx="4215897" cy="1957198"/>
          </a:xfrm>
          <a:prstGeom prst="rect">
            <a:avLst/>
          </a:prstGeom>
        </p:spPr>
      </p:pic>
      <p:pic>
        <p:nvPicPr>
          <p:cNvPr id="16" name="図 15"/>
          <p:cNvPicPr>
            <a:picLocks noChangeAspect="1"/>
          </p:cNvPicPr>
          <p:nvPr/>
        </p:nvPicPr>
        <p:blipFill>
          <a:blip r:embed="rId10"/>
          <a:stretch>
            <a:fillRect/>
          </a:stretch>
        </p:blipFill>
        <p:spPr>
          <a:xfrm>
            <a:off x="8509397" y="4308189"/>
            <a:ext cx="3277905" cy="2157840"/>
          </a:xfrm>
          <a:prstGeom prst="rect">
            <a:avLst/>
          </a:prstGeom>
        </p:spPr>
      </p:pic>
    </p:spTree>
    <p:extLst>
      <p:ext uri="{BB962C8B-B14F-4D97-AF65-F5344CB8AC3E}">
        <p14:creationId xmlns:p14="http://schemas.microsoft.com/office/powerpoint/2010/main" val="33342381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楕円 38"/>
          <p:cNvSpPr/>
          <p:nvPr/>
        </p:nvSpPr>
        <p:spPr>
          <a:xfrm>
            <a:off x="235001" y="178081"/>
            <a:ext cx="482234" cy="452296"/>
          </a:xfrm>
          <a:prstGeom prst="ellipse">
            <a:avLst/>
          </a:prstGeom>
          <a:solidFill>
            <a:srgbClr val="00B0F0"/>
          </a:solidFill>
          <a:ln w="25400">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900" dirty="0" smtClean="0">
              <a:solidFill>
                <a:schemeClr val="tx1"/>
              </a:solidFill>
            </a:endParaRPr>
          </a:p>
          <a:p>
            <a:pPr algn="ctr"/>
            <a:endParaRPr kumimoji="1" lang="ja-JP" altLang="en-US" sz="1400" dirty="0">
              <a:solidFill>
                <a:schemeClr val="tx1">
                  <a:lumMod val="75000"/>
                  <a:lumOff val="25000"/>
                </a:schemeClr>
              </a:solidFill>
            </a:endParaRPr>
          </a:p>
        </p:txBody>
      </p:sp>
      <p:sp>
        <p:nvSpPr>
          <p:cNvPr id="3" name="角丸四角形 2"/>
          <p:cNvSpPr/>
          <p:nvPr/>
        </p:nvSpPr>
        <p:spPr>
          <a:xfrm>
            <a:off x="-280087" y="240834"/>
            <a:ext cx="2743200"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lumMod val="65000"/>
                    <a:lumOff val="35000"/>
                  </a:schemeClr>
                </a:solidFill>
                <a:latin typeface="メイリオ" panose="020B0604030504040204" pitchFamily="50" charset="-128"/>
                <a:ea typeface="メイリオ" panose="020B0604030504040204" pitchFamily="50" charset="-128"/>
              </a:rPr>
              <a:t>学びの活動</a:t>
            </a:r>
            <a:endParaRPr kumimoji="1" lang="ja-JP" altLang="en-US" sz="2400"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6" name="楕円 5"/>
          <p:cNvSpPr/>
          <p:nvPr/>
        </p:nvSpPr>
        <p:spPr>
          <a:xfrm flipV="1">
            <a:off x="2060830" y="308745"/>
            <a:ext cx="196338" cy="179906"/>
          </a:xfrm>
          <a:prstGeom prst="ellipse">
            <a:avLst/>
          </a:prstGeom>
          <a:solidFill>
            <a:srgbClr val="00B0F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900" dirty="0" smtClean="0">
              <a:solidFill>
                <a:schemeClr val="tx1"/>
              </a:solidFill>
            </a:endParaRPr>
          </a:p>
          <a:p>
            <a:pPr algn="ctr"/>
            <a:endParaRPr kumimoji="1" lang="ja-JP" altLang="en-US" sz="1400" dirty="0">
              <a:solidFill>
                <a:schemeClr val="tx1">
                  <a:lumMod val="75000"/>
                  <a:lumOff val="25000"/>
                </a:schemeClr>
              </a:solidFill>
            </a:endParaRPr>
          </a:p>
        </p:txBody>
      </p:sp>
      <p:sp>
        <p:nvSpPr>
          <p:cNvPr id="8" name="角丸四角形 7"/>
          <p:cNvSpPr/>
          <p:nvPr/>
        </p:nvSpPr>
        <p:spPr>
          <a:xfrm>
            <a:off x="1977766" y="240834"/>
            <a:ext cx="1672281"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　構成の検討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　　</a:t>
            </a:r>
            <a:endParaRPr lang="en-US" altLang="ja-JP" b="1" dirty="0" smtClean="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9" name="楕円 8"/>
          <p:cNvSpPr/>
          <p:nvPr/>
        </p:nvSpPr>
        <p:spPr>
          <a:xfrm flipV="1">
            <a:off x="3634256" y="332622"/>
            <a:ext cx="196338" cy="179906"/>
          </a:xfrm>
          <a:prstGeom prst="ellipse">
            <a:avLst/>
          </a:prstGeom>
          <a:solidFill>
            <a:srgbClr val="00B0F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900" dirty="0" smtClean="0">
              <a:solidFill>
                <a:schemeClr val="tx1"/>
              </a:solidFill>
            </a:endParaRPr>
          </a:p>
          <a:p>
            <a:pPr algn="ctr"/>
            <a:endParaRPr kumimoji="1" lang="ja-JP" altLang="en-US" sz="1400" dirty="0">
              <a:solidFill>
                <a:schemeClr val="tx1">
                  <a:lumMod val="75000"/>
                  <a:lumOff val="25000"/>
                </a:schemeClr>
              </a:solidFill>
            </a:endParaRPr>
          </a:p>
        </p:txBody>
      </p:sp>
      <p:sp>
        <p:nvSpPr>
          <p:cNvPr id="12" name="角丸四角形 11"/>
          <p:cNvSpPr/>
          <p:nvPr/>
        </p:nvSpPr>
        <p:spPr>
          <a:xfrm>
            <a:off x="5962418" y="249491"/>
            <a:ext cx="1672281"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　推敲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grpSp>
        <p:nvGrpSpPr>
          <p:cNvPr id="5" name="グループ化 4"/>
          <p:cNvGrpSpPr/>
          <p:nvPr/>
        </p:nvGrpSpPr>
        <p:grpSpPr>
          <a:xfrm>
            <a:off x="331551" y="665007"/>
            <a:ext cx="12047221" cy="324363"/>
            <a:chOff x="329514" y="921386"/>
            <a:chExt cx="12047221" cy="393939"/>
          </a:xfrm>
        </p:grpSpPr>
        <p:sp>
          <p:nvSpPr>
            <p:cNvPr id="14" name="角丸四角形 13"/>
            <p:cNvSpPr/>
            <p:nvPr/>
          </p:nvSpPr>
          <p:spPr>
            <a:xfrm>
              <a:off x="329514" y="925425"/>
              <a:ext cx="3967568"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hlinkClick r:id="rId3" action="ppaction://hlinksldjump"/>
                </a:rPr>
                <a:t>構成</a:t>
              </a:r>
              <a:r>
                <a:rPr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hlinkClick r:id="rId3" action="ppaction://hlinksldjump"/>
                </a:rPr>
                <a:t>の検討</a:t>
              </a:r>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hlinkClick r:id="rId3" action="ppaction://hlinksldjump"/>
                </a:rPr>
                <a:t>（組み立てを考える）</a:t>
              </a:r>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17" name="角丸四角形 16"/>
            <p:cNvSpPr/>
            <p:nvPr/>
          </p:nvSpPr>
          <p:spPr>
            <a:xfrm>
              <a:off x="4405376" y="921386"/>
              <a:ext cx="3967568"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考えの形成・記述（下書き）</a:t>
              </a:r>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19" name="角丸四角形 18"/>
            <p:cNvSpPr/>
            <p:nvPr/>
          </p:nvSpPr>
          <p:spPr>
            <a:xfrm>
              <a:off x="8409167" y="921386"/>
              <a:ext cx="3967568"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hlinkClick r:id="rId4" action="ppaction://hlinksldjump"/>
                </a:rPr>
                <a:t>推敲</a:t>
              </a:r>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20" name="二等辺三角形 19"/>
            <p:cNvSpPr/>
            <p:nvPr/>
          </p:nvSpPr>
          <p:spPr>
            <a:xfrm rot="5400000">
              <a:off x="4096548" y="999621"/>
              <a:ext cx="271849" cy="18371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二等辺三角形 20"/>
            <p:cNvSpPr/>
            <p:nvPr/>
          </p:nvSpPr>
          <p:spPr>
            <a:xfrm rot="5400000">
              <a:off x="8108941" y="1007961"/>
              <a:ext cx="271849" cy="18371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4" name="角丸四角形 23"/>
          <p:cNvSpPr/>
          <p:nvPr/>
        </p:nvSpPr>
        <p:spPr>
          <a:xfrm>
            <a:off x="3563671" y="247554"/>
            <a:ext cx="2401375"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考</a:t>
            </a:r>
            <a:r>
              <a:rPr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えの形成、記述</a:t>
            </a:r>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25" name="楕円 24"/>
          <p:cNvSpPr/>
          <p:nvPr/>
        </p:nvSpPr>
        <p:spPr>
          <a:xfrm flipV="1">
            <a:off x="6024206" y="332622"/>
            <a:ext cx="196338" cy="179906"/>
          </a:xfrm>
          <a:prstGeom prst="ellipse">
            <a:avLst/>
          </a:prstGeom>
          <a:solidFill>
            <a:srgbClr val="00B0F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900" dirty="0" smtClean="0">
              <a:solidFill>
                <a:schemeClr val="tx1"/>
              </a:solidFill>
            </a:endParaRPr>
          </a:p>
          <a:p>
            <a:pPr algn="ctr"/>
            <a:endParaRPr kumimoji="1" lang="ja-JP" altLang="en-US" sz="1400" dirty="0">
              <a:solidFill>
                <a:schemeClr val="tx1">
                  <a:lumMod val="75000"/>
                  <a:lumOff val="25000"/>
                </a:schemeClr>
              </a:solidFill>
            </a:endParaRPr>
          </a:p>
        </p:txBody>
      </p:sp>
      <p:grpSp>
        <p:nvGrpSpPr>
          <p:cNvPr id="23" name="グループ化 22"/>
          <p:cNvGrpSpPr/>
          <p:nvPr/>
        </p:nvGrpSpPr>
        <p:grpSpPr>
          <a:xfrm>
            <a:off x="72556" y="986388"/>
            <a:ext cx="12022987" cy="2926983"/>
            <a:chOff x="105508" y="978879"/>
            <a:chExt cx="11972899" cy="2975283"/>
          </a:xfrm>
        </p:grpSpPr>
        <p:sp>
          <p:nvSpPr>
            <p:cNvPr id="29" name="正方形/長方形 28"/>
            <p:cNvSpPr/>
            <p:nvPr/>
          </p:nvSpPr>
          <p:spPr>
            <a:xfrm>
              <a:off x="105508" y="978879"/>
              <a:ext cx="3965469" cy="2968954"/>
            </a:xfrm>
            <a:prstGeom prst="rect">
              <a:avLst/>
            </a:prstGeom>
            <a:noFill/>
          </p:spPr>
          <p:style>
            <a:lnRef idx="2">
              <a:schemeClr val="accent3">
                <a:shade val="50000"/>
              </a:schemeClr>
            </a:lnRef>
            <a:fillRef idx="1">
              <a:schemeClr val="accent3"/>
            </a:fillRef>
            <a:effectRef idx="0">
              <a:schemeClr val="accent3"/>
            </a:effectRef>
            <a:fontRef idx="minor">
              <a:schemeClr val="lt1"/>
            </a:fontRef>
          </p:style>
          <p:txBody>
            <a:bodyPr rtlCol="0" anchor="t"/>
            <a:lstStyle/>
            <a:p>
              <a:r>
                <a:rPr lang="ja-JP" altLang="en-US" dirty="0" smtClean="0">
                  <a:solidFill>
                    <a:schemeClr val="tx1">
                      <a:lumMod val="75000"/>
                      <a:lumOff val="25000"/>
                    </a:schemeClr>
                  </a:solidFill>
                </a:rPr>
                <a:t>　</a:t>
              </a:r>
              <a:endParaRPr kumimoji="1" lang="ja-JP" altLang="en-US" dirty="0">
                <a:solidFill>
                  <a:schemeClr val="tx1">
                    <a:lumMod val="75000"/>
                    <a:lumOff val="25000"/>
                  </a:schemeClr>
                </a:solidFill>
              </a:endParaRPr>
            </a:p>
          </p:txBody>
        </p:sp>
        <p:sp>
          <p:nvSpPr>
            <p:cNvPr id="30" name="正方形/長方形 29"/>
            <p:cNvSpPr/>
            <p:nvPr/>
          </p:nvSpPr>
          <p:spPr>
            <a:xfrm>
              <a:off x="4158650" y="978879"/>
              <a:ext cx="3916042" cy="2968954"/>
            </a:xfrm>
            <a:prstGeom prst="rect">
              <a:avLst/>
            </a:prstGeom>
            <a:noFill/>
          </p:spPr>
          <p:style>
            <a:lnRef idx="2">
              <a:schemeClr val="accent3">
                <a:shade val="50000"/>
              </a:schemeClr>
            </a:lnRef>
            <a:fillRef idx="1">
              <a:schemeClr val="accent3"/>
            </a:fillRef>
            <a:effectRef idx="0">
              <a:schemeClr val="accent3"/>
            </a:effectRef>
            <a:fontRef idx="minor">
              <a:schemeClr val="lt1"/>
            </a:fontRef>
          </p:style>
          <p:txBody>
            <a:bodyPr rtlCol="0" anchor="t"/>
            <a:lstStyle/>
            <a:p>
              <a:r>
                <a:rPr lang="ja-JP" altLang="en-US" sz="1400" dirty="0">
                  <a:solidFill>
                    <a:schemeClr val="tx1">
                      <a:lumMod val="75000"/>
                      <a:lumOff val="25000"/>
                    </a:schemeClr>
                  </a:solidFill>
                </a:rPr>
                <a:t>　</a:t>
              </a:r>
              <a:endParaRPr lang="en-US" altLang="ja-JP" sz="1400" dirty="0" smtClean="0">
                <a:solidFill>
                  <a:schemeClr val="tx1">
                    <a:lumMod val="75000"/>
                    <a:lumOff val="25000"/>
                  </a:schemeClr>
                </a:solidFill>
              </a:endParaRPr>
            </a:p>
            <a:p>
              <a:r>
                <a:rPr lang="ja-JP" altLang="en-US" dirty="0" smtClean="0">
                  <a:solidFill>
                    <a:schemeClr val="tx1">
                      <a:lumMod val="75000"/>
                      <a:lumOff val="25000"/>
                    </a:schemeClr>
                  </a:solidFill>
                </a:rPr>
                <a:t>　　　　　</a:t>
              </a:r>
              <a:endParaRPr lang="en-US" altLang="ja-JP" dirty="0" smtClean="0">
                <a:solidFill>
                  <a:schemeClr val="tx1">
                    <a:lumMod val="75000"/>
                    <a:lumOff val="25000"/>
                  </a:schemeClr>
                </a:solidFill>
              </a:endParaRPr>
            </a:p>
            <a:p>
              <a:endParaRPr kumimoji="1" lang="ja-JP" altLang="en-US" dirty="0">
                <a:solidFill>
                  <a:schemeClr val="tx1">
                    <a:lumMod val="75000"/>
                    <a:lumOff val="25000"/>
                  </a:schemeClr>
                </a:solidFill>
              </a:endParaRPr>
            </a:p>
          </p:txBody>
        </p:sp>
        <p:sp>
          <p:nvSpPr>
            <p:cNvPr id="31" name="正方形/長方形 30"/>
            <p:cNvSpPr/>
            <p:nvPr/>
          </p:nvSpPr>
          <p:spPr>
            <a:xfrm>
              <a:off x="8162365" y="985208"/>
              <a:ext cx="3916042" cy="2968954"/>
            </a:xfrm>
            <a:prstGeom prst="rect">
              <a:avLst/>
            </a:prstGeom>
            <a:noFill/>
          </p:spPr>
          <p:style>
            <a:lnRef idx="2">
              <a:schemeClr val="accent3">
                <a:shade val="50000"/>
              </a:schemeClr>
            </a:lnRef>
            <a:fillRef idx="1">
              <a:schemeClr val="accent3"/>
            </a:fillRef>
            <a:effectRef idx="0">
              <a:schemeClr val="accent3"/>
            </a:effectRef>
            <a:fontRef idx="minor">
              <a:schemeClr val="lt1"/>
            </a:fontRef>
          </p:style>
          <p:txBody>
            <a:bodyPr rtlCol="0" anchor="t"/>
            <a:lstStyle/>
            <a:p>
              <a:r>
                <a:rPr lang="ja-JP" altLang="en-US" dirty="0" smtClean="0">
                  <a:solidFill>
                    <a:schemeClr val="tx1">
                      <a:lumMod val="75000"/>
                      <a:lumOff val="25000"/>
                    </a:schemeClr>
                  </a:solidFill>
                </a:rPr>
                <a:t>　　　　　　</a:t>
              </a:r>
              <a:endParaRPr lang="en-US" altLang="ja-JP" dirty="0" smtClean="0">
                <a:solidFill>
                  <a:schemeClr val="tx1">
                    <a:lumMod val="75000"/>
                    <a:lumOff val="25000"/>
                  </a:schemeClr>
                </a:solidFill>
              </a:endParaRPr>
            </a:p>
            <a:p>
              <a:endParaRPr kumimoji="1" lang="ja-JP" altLang="en-US" dirty="0">
                <a:solidFill>
                  <a:schemeClr val="tx1">
                    <a:lumMod val="75000"/>
                    <a:lumOff val="25000"/>
                  </a:schemeClr>
                </a:solidFill>
              </a:endParaRPr>
            </a:p>
          </p:txBody>
        </p:sp>
      </p:grpSp>
      <p:sp>
        <p:nvSpPr>
          <p:cNvPr id="32" name="正方形/長方形 31"/>
          <p:cNvSpPr/>
          <p:nvPr/>
        </p:nvSpPr>
        <p:spPr>
          <a:xfrm>
            <a:off x="204126" y="1036667"/>
            <a:ext cx="3731838" cy="2677656"/>
          </a:xfrm>
          <a:prstGeom prst="rect">
            <a:avLst/>
          </a:prstGeom>
        </p:spPr>
        <p:txBody>
          <a:bodyPr wrap="square">
            <a:spAutoFit/>
          </a:bodyPr>
          <a:lstStyle/>
          <a:p>
            <a:r>
              <a:rPr lang="en-US" altLang="ja-JP" sz="1400" dirty="0" smtClean="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第４時</a:t>
            </a:r>
            <a:r>
              <a:rPr lang="en-US" altLang="ja-JP" sz="1400" dirty="0" smtClean="0">
                <a:latin typeface="メイリオ" panose="020B0604030504040204" pitchFamily="50" charset="-128"/>
                <a:ea typeface="メイリオ" panose="020B0604030504040204" pitchFamily="50" charset="-128"/>
              </a:rPr>
              <a:t>】</a:t>
            </a:r>
          </a:p>
          <a:p>
            <a:r>
              <a:rPr lang="ja-JP" altLang="en-US" sz="1400" dirty="0" smtClean="0">
                <a:latin typeface="メイリオ" panose="020B0604030504040204" pitchFamily="50" charset="-128"/>
                <a:ea typeface="メイリオ" panose="020B0604030504040204" pitchFamily="50" charset="-128"/>
              </a:rPr>
              <a:t>○二つの文章を比較し、気付いたことを</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出し合い、発表する。</a:t>
            </a:r>
            <a:endParaRPr lang="en-US" altLang="ja-JP" sz="1400" dirty="0" smtClean="0">
              <a:latin typeface="メイリオ" panose="020B0604030504040204" pitchFamily="50" charset="-128"/>
              <a:ea typeface="メイリオ" panose="020B0604030504040204" pitchFamily="50" charset="-128"/>
            </a:endParaRPr>
          </a:p>
          <a:p>
            <a:endParaRPr lang="en-US" altLang="ja-JP" sz="1400" dirty="0" smtClean="0">
              <a:latin typeface="メイリオ" panose="020B0604030504040204" pitchFamily="50" charset="-128"/>
              <a:ea typeface="メイリオ" panose="020B0604030504040204" pitchFamily="50" charset="-128"/>
            </a:endParaRPr>
          </a:p>
          <a:p>
            <a:r>
              <a:rPr lang="ja-JP" altLang="en-US" sz="1400" dirty="0" smtClean="0">
                <a:latin typeface="メイリオ" panose="020B0604030504040204" pitchFamily="50" charset="-128"/>
                <a:ea typeface="メイリオ" panose="020B0604030504040204" pitchFamily="50" charset="-128"/>
              </a:rPr>
              <a:t>　・どのような書き表し方の工夫があるか。</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smtClean="0">
                <a:latin typeface="メイリオ" panose="020B0604030504040204" pitchFamily="50" charset="-128"/>
                <a:ea typeface="メイリオ" panose="020B0604030504040204" pitchFamily="50" charset="-128"/>
              </a:rPr>
              <a:t>　・分かりやすく伝えるための工夫は何か。</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smtClean="0">
                <a:latin typeface="メイリオ" panose="020B0604030504040204" pitchFamily="50" charset="-128"/>
                <a:ea typeface="メイリオ" panose="020B0604030504040204" pitchFamily="50" charset="-128"/>
              </a:rPr>
              <a:t>　・段落ごとにどのような内容を取り上げ</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　ているか。</a:t>
            </a:r>
            <a:endParaRPr lang="en-US" altLang="ja-JP" sz="1400" dirty="0" smtClean="0">
              <a:latin typeface="メイリオ" panose="020B0604030504040204" pitchFamily="50" charset="-128"/>
              <a:ea typeface="メイリオ" panose="020B0604030504040204" pitchFamily="50" charset="-128"/>
            </a:endParaRPr>
          </a:p>
          <a:p>
            <a:endParaRPr lang="en-US" altLang="ja-JP" sz="1400" dirty="0" smtClean="0">
              <a:latin typeface="メイリオ" panose="020B0604030504040204" pitchFamily="50" charset="-128"/>
              <a:ea typeface="メイリオ" panose="020B0604030504040204" pitchFamily="50" charset="-128"/>
            </a:endParaRPr>
          </a:p>
          <a:p>
            <a:r>
              <a:rPr lang="ja-JP" altLang="en-US" sz="1400" dirty="0" smtClean="0">
                <a:latin typeface="メイリオ" panose="020B0604030504040204" pitchFamily="50" charset="-128"/>
                <a:ea typeface="メイリオ" panose="020B0604030504040204" pitchFamily="50" charset="-128"/>
              </a:rPr>
              <a:t>○組み立てメモに、分かったことや調べた</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こと、自分の考えをまとめる。</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smtClean="0"/>
              <a:t>　</a:t>
            </a:r>
            <a:endParaRPr lang="ja-JP" altLang="en-US" sz="1400" dirty="0"/>
          </a:p>
        </p:txBody>
      </p:sp>
      <p:sp>
        <p:nvSpPr>
          <p:cNvPr id="33" name="正方形/長方形 32"/>
          <p:cNvSpPr/>
          <p:nvPr/>
        </p:nvSpPr>
        <p:spPr>
          <a:xfrm>
            <a:off x="4117893" y="1026636"/>
            <a:ext cx="4037153" cy="2677656"/>
          </a:xfrm>
          <a:prstGeom prst="rect">
            <a:avLst/>
          </a:prstGeom>
        </p:spPr>
        <p:txBody>
          <a:bodyPr wrap="square">
            <a:spAutoFit/>
          </a:bodyPr>
          <a:lstStyle/>
          <a:p>
            <a:r>
              <a:rPr lang="en-US" altLang="ja-JP" sz="1400" dirty="0" smtClean="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第５・６時</a:t>
            </a:r>
            <a:r>
              <a:rPr lang="en-US" altLang="ja-JP" sz="1400" dirty="0" smtClean="0">
                <a:latin typeface="メイリオ" panose="020B0604030504040204" pitchFamily="50" charset="-128"/>
                <a:ea typeface="メイリオ" panose="020B0604030504040204" pitchFamily="50" charset="-128"/>
              </a:rPr>
              <a:t>】</a:t>
            </a:r>
          </a:p>
          <a:p>
            <a:r>
              <a:rPr lang="ja-JP" altLang="en-US" sz="1400" dirty="0" smtClean="0">
                <a:latin typeface="メイリオ" panose="020B0604030504040204" pitchFamily="50" charset="-128"/>
                <a:ea typeface="メイリオ" panose="020B0604030504040204" pitchFamily="50" charset="-128"/>
              </a:rPr>
              <a:t>○組み立てメモを基に、自分の考えが伝える</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ように書く。</a:t>
            </a:r>
            <a:endParaRPr lang="en-US" altLang="ja-JP" sz="1400" dirty="0" smtClean="0">
              <a:latin typeface="メイリオ" panose="020B0604030504040204" pitchFamily="50" charset="-128"/>
              <a:ea typeface="メイリオ" panose="020B0604030504040204" pitchFamily="50" charset="-128"/>
            </a:endParaRPr>
          </a:p>
          <a:p>
            <a:endParaRPr lang="en-US" altLang="ja-JP" sz="1400" dirty="0" smtClean="0">
              <a:latin typeface="メイリオ" panose="020B0604030504040204" pitchFamily="50" charset="-128"/>
              <a:ea typeface="メイリオ" panose="020B0604030504040204" pitchFamily="50" charset="-128"/>
            </a:endParaRPr>
          </a:p>
          <a:p>
            <a:r>
              <a:rPr lang="ja-JP" altLang="en-US" sz="1400" dirty="0" smtClean="0">
                <a:latin typeface="メイリオ" panose="020B0604030504040204" pitchFamily="50" charset="-128"/>
                <a:ea typeface="メイリオ" panose="020B0604030504040204" pitchFamily="50" charset="-128"/>
              </a:rPr>
              <a:t>　・構成の検討での学習を生かし、書き表し方</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　を工夫するよう指導する。</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smtClean="0">
                <a:latin typeface="メイリオ" panose="020B0604030504040204" pitchFamily="50" charset="-128"/>
                <a:ea typeface="メイリオ" panose="020B0604030504040204" pitchFamily="50" charset="-128"/>
              </a:rPr>
              <a:t>　◆具体的には、</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・文末表現（敬体か常体等）</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・語や文、段落の続き方やつながり</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・自分の考えとそれを支える理由や事例</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　との関係を明確にする。</a:t>
            </a:r>
            <a:endParaRPr lang="en-US" altLang="ja-JP" sz="1400" dirty="0" smtClean="0">
              <a:latin typeface="メイリオ" panose="020B0604030504040204" pitchFamily="50" charset="-128"/>
              <a:ea typeface="メイリオ" panose="020B0604030504040204" pitchFamily="50" charset="-128"/>
            </a:endParaRPr>
          </a:p>
        </p:txBody>
      </p:sp>
      <p:sp>
        <p:nvSpPr>
          <p:cNvPr id="34" name="正方形/長方形 33"/>
          <p:cNvSpPr/>
          <p:nvPr/>
        </p:nvSpPr>
        <p:spPr>
          <a:xfrm>
            <a:off x="8226398" y="1036667"/>
            <a:ext cx="3731838" cy="2846933"/>
          </a:xfrm>
          <a:prstGeom prst="rect">
            <a:avLst/>
          </a:prstGeom>
        </p:spPr>
        <p:txBody>
          <a:bodyPr wrap="square">
            <a:spAutoFit/>
          </a:bodyPr>
          <a:lstStyle/>
          <a:p>
            <a:r>
              <a:rPr lang="en-US" altLang="ja-JP" sz="1400" dirty="0" smtClean="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第７・８・９時</a:t>
            </a:r>
            <a:r>
              <a:rPr lang="en-US" altLang="ja-JP" sz="1400" dirty="0" smtClean="0">
                <a:latin typeface="メイリオ" panose="020B0604030504040204" pitchFamily="50" charset="-128"/>
                <a:ea typeface="メイリオ" panose="020B0604030504040204" pitchFamily="50" charset="-128"/>
              </a:rPr>
              <a:t>】</a:t>
            </a:r>
          </a:p>
          <a:p>
            <a:r>
              <a:rPr lang="ja-JP" altLang="en-US" sz="1400" dirty="0" smtClean="0">
                <a:latin typeface="メイリオ" panose="020B0604030504040204" pitchFamily="50" charset="-128"/>
                <a:ea typeface="メイリオ" panose="020B0604030504040204" pitchFamily="50" charset="-128"/>
              </a:rPr>
              <a:t>○以下の点を各自で見直す。</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en-US" altLang="ja-JP" sz="1400" dirty="0" smtClean="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すいこ</a:t>
            </a:r>
            <a:r>
              <a:rPr lang="ja-JP" altLang="en-US" sz="1400" dirty="0">
                <a:latin typeface="メイリオ" panose="020B0604030504040204" pitchFamily="50" charset="-128"/>
                <a:ea typeface="メイリオ" panose="020B0604030504040204" pitchFamily="50" charset="-128"/>
              </a:rPr>
              <a:t>う</a:t>
            </a:r>
            <a:r>
              <a:rPr lang="ja-JP" altLang="en-US" sz="1400" dirty="0" smtClean="0">
                <a:latin typeface="メイリオ" panose="020B0604030504040204" pitchFamily="50" charset="-128"/>
                <a:ea typeface="メイリオ" panose="020B0604030504040204" pitchFamily="50" charset="-128"/>
              </a:rPr>
              <a:t>のポイント</a:t>
            </a:r>
            <a:r>
              <a:rPr lang="en-US" altLang="ja-JP" sz="1400" dirty="0" smtClean="0">
                <a:latin typeface="メイリオ" panose="020B0604030504040204" pitchFamily="50" charset="-128"/>
                <a:ea typeface="メイリオ" panose="020B0604030504040204" pitchFamily="50" charset="-128"/>
              </a:rPr>
              <a:t>】</a:t>
            </a: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①引用した部分</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②</a:t>
            </a:r>
            <a:r>
              <a:rPr lang="ja-JP" altLang="en-US" sz="1400" dirty="0" smtClean="0">
                <a:latin typeface="メイリオ" panose="020B0604030504040204" pitchFamily="50" charset="-128"/>
                <a:ea typeface="メイリオ" panose="020B0604030504040204" pitchFamily="50" charset="-128"/>
              </a:rPr>
              <a:t>言葉</a:t>
            </a:r>
            <a:r>
              <a:rPr lang="ja-JP" altLang="en-US" sz="1400" dirty="0">
                <a:latin typeface="メイリオ" panose="020B0604030504040204" pitchFamily="50" charset="-128"/>
                <a:ea typeface="メイリオ" panose="020B0604030504040204" pitchFamily="50" charset="-128"/>
              </a:rPr>
              <a:t>や</a:t>
            </a:r>
            <a:r>
              <a:rPr lang="ja-JP" altLang="en-US" sz="1400" dirty="0" smtClean="0">
                <a:latin typeface="メイリオ" panose="020B0604030504040204" pitchFamily="50" charset="-128"/>
                <a:ea typeface="メイリオ" panose="020B0604030504040204" pitchFamily="50" charset="-128"/>
              </a:rPr>
              <a:t>文のつながり</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③</a:t>
            </a:r>
            <a:r>
              <a:rPr lang="ja-JP" altLang="en-US" sz="1400" dirty="0" smtClean="0">
                <a:latin typeface="メイリオ" panose="020B0604030504040204" pitchFamily="50" charset="-128"/>
                <a:ea typeface="メイリオ" panose="020B0604030504040204" pitchFamily="50" charset="-128"/>
              </a:rPr>
              <a:t>文末表現</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④</a:t>
            </a:r>
            <a:r>
              <a:rPr lang="ja-JP" altLang="en-US" sz="1400" dirty="0" smtClean="0">
                <a:latin typeface="メイリオ" panose="020B0604030504040204" pitchFamily="50" charset="-128"/>
                <a:ea typeface="メイリオ" panose="020B0604030504040204" pitchFamily="50" charset="-128"/>
              </a:rPr>
              <a:t>読みづらさ</a:t>
            </a:r>
            <a:r>
              <a:rPr lang="ja-JP" altLang="en-US" sz="1100" dirty="0" smtClean="0">
                <a:latin typeface="メイリオ" panose="020B0604030504040204" pitchFamily="50" charset="-128"/>
                <a:ea typeface="メイリオ" panose="020B0604030504040204" pitchFamily="50" charset="-128"/>
              </a:rPr>
              <a:t>（相手が理解できる言葉であるか）</a:t>
            </a:r>
            <a:endParaRPr lang="en-US" altLang="ja-JP" sz="1100" dirty="0" smtClean="0">
              <a:latin typeface="メイリオ" panose="020B0604030504040204" pitchFamily="50" charset="-128"/>
              <a:ea typeface="メイリオ" panose="020B0604030504040204" pitchFamily="50" charset="-128"/>
            </a:endParaRPr>
          </a:p>
          <a:p>
            <a:r>
              <a:rPr lang="ja-JP" altLang="en-US" sz="1400" dirty="0" smtClean="0">
                <a:latin typeface="メイリオ" panose="020B0604030504040204" pitchFamily="50" charset="-128"/>
                <a:ea typeface="メイリオ" panose="020B0604030504040204" pitchFamily="50" charset="-128"/>
              </a:rPr>
              <a:t>○各自で推敲後、共有機能を活用し、</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グループで推敲し、具体的な修正方法を　</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記入する。</a:t>
            </a:r>
            <a:endParaRPr lang="en-US" altLang="ja-JP" sz="1400" dirty="0" smtClean="0">
              <a:latin typeface="メイリオ" panose="020B0604030504040204" pitchFamily="50" charset="-128"/>
              <a:ea typeface="メイリオ" panose="020B0604030504040204" pitchFamily="50" charset="-128"/>
            </a:endParaRPr>
          </a:p>
          <a:p>
            <a:r>
              <a:rPr lang="ja-JP" altLang="en-US" sz="1100" b="1" dirty="0" smtClean="0">
                <a:latin typeface="メイリオ" panose="020B0604030504040204" pitchFamily="50" charset="-128"/>
                <a:ea typeface="メイリオ" panose="020B0604030504040204" pitchFamily="50" charset="-128"/>
              </a:rPr>
              <a:t>　</a:t>
            </a:r>
            <a:r>
              <a:rPr lang="en-US" altLang="ja-JP" sz="1100" b="1" dirty="0" smtClean="0">
                <a:solidFill>
                  <a:srgbClr val="0070C0"/>
                </a:solidFill>
                <a:latin typeface="メイリオ" panose="020B0604030504040204" pitchFamily="50" charset="-128"/>
                <a:ea typeface="メイリオ" panose="020B0604030504040204" pitchFamily="50" charset="-128"/>
              </a:rPr>
              <a:t>※</a:t>
            </a:r>
            <a:r>
              <a:rPr lang="ja-JP" altLang="en-US" sz="1100" b="1" dirty="0" smtClean="0">
                <a:solidFill>
                  <a:srgbClr val="0070C0"/>
                </a:solidFill>
                <a:latin typeface="メイリオ" panose="020B0604030504040204" pitchFamily="50" charset="-128"/>
                <a:ea typeface="メイリオ" panose="020B0604030504040204" pitchFamily="50" charset="-128"/>
              </a:rPr>
              <a:t>観点を明確にするために、</a:t>
            </a:r>
            <a:r>
              <a:rPr lang="ja-JP" altLang="en-US" sz="1100" b="1" dirty="0">
                <a:solidFill>
                  <a:srgbClr val="0070C0"/>
                </a:solidFill>
                <a:latin typeface="メイリオ" panose="020B0604030504040204" pitchFamily="50" charset="-128"/>
                <a:ea typeface="メイリオ" panose="020B0604030504040204" pitchFamily="50" charset="-128"/>
              </a:rPr>
              <a:t>番号</a:t>
            </a:r>
            <a:r>
              <a:rPr lang="ja-JP" altLang="en-US" sz="1100" b="1" dirty="0" smtClean="0">
                <a:solidFill>
                  <a:srgbClr val="0070C0"/>
                </a:solidFill>
                <a:latin typeface="メイリオ" panose="020B0604030504040204" pitchFamily="50" charset="-128"/>
                <a:ea typeface="メイリオ" panose="020B0604030504040204" pitchFamily="50" charset="-128"/>
              </a:rPr>
              <a:t>を記入する。</a:t>
            </a:r>
            <a:endParaRPr lang="en-US" altLang="ja-JP" sz="1100" b="1" dirty="0" smtClean="0">
              <a:solidFill>
                <a:srgbClr val="0070C0"/>
              </a:solidFill>
              <a:latin typeface="メイリオ" panose="020B0604030504040204" pitchFamily="50" charset="-128"/>
              <a:ea typeface="メイリオ" panose="020B0604030504040204" pitchFamily="50" charset="-128"/>
            </a:endParaRPr>
          </a:p>
          <a:p>
            <a:r>
              <a:rPr lang="ja-JP" altLang="en-US" sz="1400" dirty="0" smtClean="0">
                <a:latin typeface="メイリオ" panose="020B0604030504040204" pitchFamily="50" charset="-128"/>
                <a:ea typeface="メイリオ" panose="020B0604030504040204" pitchFamily="50" charset="-128"/>
              </a:rPr>
              <a:t>○記入後、デジタル付箋コメントを</a:t>
            </a:r>
            <a:r>
              <a:rPr lang="ja-JP" altLang="en-US" sz="1400" dirty="0">
                <a:latin typeface="メイリオ" panose="020B0604030504040204" pitchFamily="50" charset="-128"/>
                <a:ea typeface="メイリオ" panose="020B0604030504040204" pitchFamily="50" charset="-128"/>
              </a:rPr>
              <a:t>基</a:t>
            </a:r>
            <a:r>
              <a:rPr lang="ja-JP" altLang="en-US" sz="1400" dirty="0" smtClean="0">
                <a:latin typeface="メイリオ" panose="020B0604030504040204" pitchFamily="50" charset="-128"/>
                <a:ea typeface="メイリオ" panose="020B0604030504040204" pitchFamily="50" charset="-128"/>
              </a:rPr>
              <a:t>に</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互いの文章について、アドバイスをす</a:t>
            </a:r>
            <a:r>
              <a:rPr lang="ja-JP" altLang="en-US" sz="1400" dirty="0">
                <a:latin typeface="メイリオ" panose="020B0604030504040204" pitchFamily="50" charset="-128"/>
                <a:ea typeface="メイリオ" panose="020B0604030504040204" pitchFamily="50" charset="-128"/>
              </a:rPr>
              <a:t>る</a:t>
            </a:r>
            <a:r>
              <a:rPr lang="ja-JP" altLang="en-US" sz="1400" dirty="0" smtClean="0">
                <a:latin typeface="メイリオ" panose="020B0604030504040204" pitchFamily="50" charset="-128"/>
                <a:ea typeface="メイリオ" panose="020B0604030504040204" pitchFamily="50" charset="-128"/>
              </a:rPr>
              <a:t>。</a:t>
            </a:r>
            <a:endParaRPr lang="en-US" altLang="ja-JP" sz="1400" dirty="0">
              <a:latin typeface="メイリオ" panose="020B0604030504040204" pitchFamily="50" charset="-128"/>
              <a:ea typeface="メイリオ" panose="020B0604030504040204" pitchFamily="50" charset="-128"/>
            </a:endParaRPr>
          </a:p>
        </p:txBody>
      </p:sp>
      <p:sp>
        <p:nvSpPr>
          <p:cNvPr id="38" name="角丸四角形 37"/>
          <p:cNvSpPr/>
          <p:nvPr/>
        </p:nvSpPr>
        <p:spPr>
          <a:xfrm>
            <a:off x="6875153" y="268540"/>
            <a:ext cx="5110902"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chemeClr val="tx1">
                    <a:lumMod val="65000"/>
                    <a:lumOff val="35000"/>
                  </a:schemeClr>
                </a:solidFill>
                <a:latin typeface="メイリオ" panose="020B0604030504040204" pitchFamily="50" charset="-128"/>
                <a:ea typeface="メイリオ" panose="020B0604030504040204" pitchFamily="50" charset="-128"/>
              </a:rPr>
              <a:t>（４・５・６・７・８・９／</a:t>
            </a:r>
            <a:r>
              <a:rPr lang="en-US" altLang="ja-JP" sz="2400" b="1" dirty="0" smtClean="0">
                <a:solidFill>
                  <a:schemeClr val="tx1">
                    <a:lumMod val="65000"/>
                    <a:lumOff val="35000"/>
                  </a:schemeClr>
                </a:solidFill>
                <a:latin typeface="メイリオ" panose="020B0604030504040204" pitchFamily="50" charset="-128"/>
                <a:ea typeface="メイリオ" panose="020B0604030504040204" pitchFamily="50" charset="-128"/>
              </a:rPr>
              <a:t>12</a:t>
            </a:r>
            <a:r>
              <a:rPr lang="ja-JP" altLang="en-US" sz="2400" b="1" dirty="0" smtClean="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sz="2400"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pic>
        <p:nvPicPr>
          <p:cNvPr id="4" name="図 3"/>
          <p:cNvPicPr>
            <a:picLocks noChangeAspect="1"/>
          </p:cNvPicPr>
          <p:nvPr/>
        </p:nvPicPr>
        <p:blipFill>
          <a:blip r:embed="rId5"/>
          <a:stretch>
            <a:fillRect/>
          </a:stretch>
        </p:blipFill>
        <p:spPr>
          <a:xfrm>
            <a:off x="3645873" y="4772025"/>
            <a:ext cx="2236969" cy="1652762"/>
          </a:xfrm>
          <a:prstGeom prst="rect">
            <a:avLst/>
          </a:prstGeom>
        </p:spPr>
      </p:pic>
      <p:pic>
        <p:nvPicPr>
          <p:cNvPr id="41" name="図 40"/>
          <p:cNvPicPr>
            <a:picLocks noChangeAspect="1"/>
          </p:cNvPicPr>
          <p:nvPr/>
        </p:nvPicPr>
        <p:blipFill>
          <a:blip r:embed="rId6"/>
          <a:stretch>
            <a:fillRect/>
          </a:stretch>
        </p:blipFill>
        <p:spPr>
          <a:xfrm>
            <a:off x="6031065" y="4790634"/>
            <a:ext cx="2380139" cy="1652762"/>
          </a:xfrm>
          <a:prstGeom prst="rect">
            <a:avLst/>
          </a:prstGeom>
        </p:spPr>
      </p:pic>
      <p:sp>
        <p:nvSpPr>
          <p:cNvPr id="40" name="正方形/長方形 39"/>
          <p:cNvSpPr/>
          <p:nvPr/>
        </p:nvSpPr>
        <p:spPr>
          <a:xfrm>
            <a:off x="3494655" y="6484782"/>
            <a:ext cx="2492990" cy="369332"/>
          </a:xfrm>
          <a:prstGeom prst="rect">
            <a:avLst/>
          </a:prstGeom>
        </p:spPr>
        <p:txBody>
          <a:bodyPr wrap="none">
            <a:spAutoFit/>
          </a:bodyPr>
          <a:lstStyle/>
          <a:p>
            <a:r>
              <a:rPr lang="ja-JP" altLang="en-US" dirty="0" smtClean="0">
                <a:solidFill>
                  <a:schemeClr val="tx1">
                    <a:lumMod val="75000"/>
                    <a:lumOff val="25000"/>
                  </a:schemeClr>
                </a:solidFill>
                <a:hlinkClick r:id="rId7" action="ppaction://hlinksldjump"/>
              </a:rPr>
              <a:t>デジタルワークシート</a:t>
            </a:r>
            <a:endParaRPr lang="ja-JP" altLang="en-US" dirty="0">
              <a:solidFill>
                <a:schemeClr val="tx1">
                  <a:lumMod val="75000"/>
                  <a:lumOff val="25000"/>
                </a:schemeClr>
              </a:solidFill>
            </a:endParaRPr>
          </a:p>
        </p:txBody>
      </p:sp>
      <p:pic>
        <p:nvPicPr>
          <p:cNvPr id="42" name="図 41">
            <a:hlinkClick r:id="rId8" action="ppaction://hlinksldjump"/>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16778575" flipH="1">
            <a:off x="3277350" y="6538903"/>
            <a:ext cx="279759" cy="255727"/>
          </a:xfrm>
          <a:prstGeom prst="rect">
            <a:avLst/>
          </a:prstGeom>
        </p:spPr>
      </p:pic>
      <p:sp>
        <p:nvSpPr>
          <p:cNvPr id="43" name="正方形/長方形 42">
            <a:hlinkClick r:id="rId10" action="ppaction://hlinksldjump"/>
          </p:cNvPr>
          <p:cNvSpPr/>
          <p:nvPr/>
        </p:nvSpPr>
        <p:spPr>
          <a:xfrm>
            <a:off x="6182855" y="6505701"/>
            <a:ext cx="2492990" cy="369332"/>
          </a:xfrm>
          <a:prstGeom prst="rect">
            <a:avLst/>
          </a:prstGeom>
        </p:spPr>
        <p:txBody>
          <a:bodyPr wrap="none">
            <a:spAutoFit/>
          </a:bodyPr>
          <a:lstStyle/>
          <a:p>
            <a:r>
              <a:rPr lang="ja-JP" altLang="en-US" dirty="0" smtClean="0">
                <a:solidFill>
                  <a:schemeClr val="tx1">
                    <a:lumMod val="75000"/>
                    <a:lumOff val="25000"/>
                  </a:schemeClr>
                </a:solidFill>
                <a:hlinkClick r:id="rId10" action="ppaction://hlinksldjump"/>
              </a:rPr>
              <a:t>デジタルワークシート</a:t>
            </a:r>
            <a:endParaRPr lang="ja-JP" altLang="en-US" dirty="0">
              <a:solidFill>
                <a:schemeClr val="tx1">
                  <a:lumMod val="75000"/>
                  <a:lumOff val="25000"/>
                </a:schemeClr>
              </a:solidFill>
            </a:endParaRPr>
          </a:p>
        </p:txBody>
      </p:sp>
      <p:pic>
        <p:nvPicPr>
          <p:cNvPr id="44" name="図 43">
            <a:hlinkClick r:id="rId8" action="ppaction://hlinksldjump"/>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16778575" flipH="1">
            <a:off x="5965550" y="6559822"/>
            <a:ext cx="279759" cy="255727"/>
          </a:xfrm>
          <a:prstGeom prst="rect">
            <a:avLst/>
          </a:prstGeom>
        </p:spPr>
      </p:pic>
      <p:sp>
        <p:nvSpPr>
          <p:cNvPr id="45" name="正方形/長方形 44">
            <a:hlinkClick r:id="rId11" action="ppaction://hlinksldjump"/>
          </p:cNvPr>
          <p:cNvSpPr/>
          <p:nvPr/>
        </p:nvSpPr>
        <p:spPr>
          <a:xfrm>
            <a:off x="9016281" y="6505701"/>
            <a:ext cx="2492990" cy="369332"/>
          </a:xfrm>
          <a:prstGeom prst="rect">
            <a:avLst/>
          </a:prstGeom>
        </p:spPr>
        <p:txBody>
          <a:bodyPr wrap="none">
            <a:spAutoFit/>
          </a:bodyPr>
          <a:lstStyle/>
          <a:p>
            <a:r>
              <a:rPr lang="ja-JP" altLang="en-US" dirty="0" smtClean="0">
                <a:solidFill>
                  <a:schemeClr val="tx1">
                    <a:lumMod val="75000"/>
                    <a:lumOff val="25000"/>
                  </a:schemeClr>
                </a:solidFill>
                <a:hlinkClick r:id="rId11" action="ppaction://hlinksldjump"/>
              </a:rPr>
              <a:t>デジタルワークシート</a:t>
            </a:r>
            <a:endParaRPr lang="ja-JP" altLang="en-US" dirty="0">
              <a:solidFill>
                <a:schemeClr val="tx1">
                  <a:lumMod val="75000"/>
                  <a:lumOff val="25000"/>
                </a:schemeClr>
              </a:solidFill>
            </a:endParaRPr>
          </a:p>
        </p:txBody>
      </p:sp>
      <p:pic>
        <p:nvPicPr>
          <p:cNvPr id="46" name="図 45">
            <a:hlinkClick r:id="rId8" action="ppaction://hlinksldjump"/>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16778575" flipH="1">
            <a:off x="8798976" y="6559822"/>
            <a:ext cx="279759" cy="255727"/>
          </a:xfrm>
          <a:prstGeom prst="rect">
            <a:avLst/>
          </a:prstGeom>
        </p:spPr>
      </p:pic>
      <p:sp>
        <p:nvSpPr>
          <p:cNvPr id="49" name="動作設定ボタン: ホーム 48">
            <a:hlinkClick r:id="" action="ppaction://hlinkshowjump?jump=firstslide" highlightClick="1"/>
          </p:cNvPr>
          <p:cNvSpPr/>
          <p:nvPr/>
        </p:nvSpPr>
        <p:spPr>
          <a:xfrm>
            <a:off x="106441" y="6315277"/>
            <a:ext cx="483044" cy="411892"/>
          </a:xfrm>
          <a:prstGeom prst="actionButtonHom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動作設定ボタン: 戻る 49">
            <a:hlinkClick r:id="" action="ppaction://hlinkshowjump?jump=lastslideviewed" highlightClick="1"/>
          </p:cNvPr>
          <p:cNvSpPr/>
          <p:nvPr/>
        </p:nvSpPr>
        <p:spPr>
          <a:xfrm>
            <a:off x="106441" y="5851643"/>
            <a:ext cx="483044" cy="408821"/>
          </a:xfrm>
          <a:prstGeom prst="actionButtonRetur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 name="図 1"/>
          <p:cNvPicPr>
            <a:picLocks noChangeAspect="1"/>
          </p:cNvPicPr>
          <p:nvPr/>
        </p:nvPicPr>
        <p:blipFill>
          <a:blip r:embed="rId12"/>
          <a:stretch>
            <a:fillRect/>
          </a:stretch>
        </p:blipFill>
        <p:spPr>
          <a:xfrm>
            <a:off x="691093" y="4657725"/>
            <a:ext cx="2877166" cy="1623612"/>
          </a:xfrm>
          <a:prstGeom prst="rect">
            <a:avLst/>
          </a:prstGeom>
        </p:spPr>
      </p:pic>
      <p:sp>
        <p:nvSpPr>
          <p:cNvPr id="37" name="正方形/長方形 36"/>
          <p:cNvSpPr/>
          <p:nvPr/>
        </p:nvSpPr>
        <p:spPr>
          <a:xfrm>
            <a:off x="846276" y="6477675"/>
            <a:ext cx="2492990" cy="369332"/>
          </a:xfrm>
          <a:prstGeom prst="rect">
            <a:avLst/>
          </a:prstGeom>
        </p:spPr>
        <p:txBody>
          <a:bodyPr wrap="none">
            <a:spAutoFit/>
          </a:bodyPr>
          <a:lstStyle/>
          <a:p>
            <a:r>
              <a:rPr lang="ja-JP" altLang="en-US" dirty="0" smtClean="0">
                <a:solidFill>
                  <a:schemeClr val="tx1">
                    <a:lumMod val="75000"/>
                    <a:lumOff val="25000"/>
                  </a:schemeClr>
                </a:solidFill>
                <a:hlinkClick r:id="rId13" action="ppaction://hlinksldjump"/>
              </a:rPr>
              <a:t>デジタルワークシート</a:t>
            </a:r>
            <a:endParaRPr lang="ja-JP" altLang="en-US" dirty="0">
              <a:solidFill>
                <a:schemeClr val="tx1">
                  <a:lumMod val="75000"/>
                  <a:lumOff val="25000"/>
                </a:schemeClr>
              </a:solidFill>
            </a:endParaRPr>
          </a:p>
        </p:txBody>
      </p:sp>
      <p:pic>
        <p:nvPicPr>
          <p:cNvPr id="47" name="図 46">
            <a:hlinkClick r:id="rId8" action="ppaction://hlinksldjump"/>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16778575" flipH="1">
            <a:off x="619179" y="6538903"/>
            <a:ext cx="279759" cy="255727"/>
          </a:xfrm>
          <a:prstGeom prst="rect">
            <a:avLst/>
          </a:prstGeom>
        </p:spPr>
      </p:pic>
      <p:pic>
        <p:nvPicPr>
          <p:cNvPr id="48" name="図 47"/>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8938855" y="3980822"/>
            <a:ext cx="2462313" cy="2513548"/>
          </a:xfrm>
          <a:prstGeom prst="rect">
            <a:avLst/>
          </a:prstGeom>
        </p:spPr>
      </p:pic>
    </p:spTree>
    <p:extLst>
      <p:ext uri="{BB962C8B-B14F-4D97-AF65-F5344CB8AC3E}">
        <p14:creationId xmlns:p14="http://schemas.microsoft.com/office/powerpoint/2010/main" val="962525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楕円 38"/>
          <p:cNvSpPr/>
          <p:nvPr/>
        </p:nvSpPr>
        <p:spPr>
          <a:xfrm>
            <a:off x="235001" y="178081"/>
            <a:ext cx="482234" cy="452296"/>
          </a:xfrm>
          <a:prstGeom prst="ellipse">
            <a:avLst/>
          </a:prstGeom>
          <a:solidFill>
            <a:srgbClr val="00B0F0"/>
          </a:solidFill>
          <a:ln w="25400">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900" dirty="0" smtClean="0">
              <a:solidFill>
                <a:schemeClr val="tx1"/>
              </a:solidFill>
            </a:endParaRPr>
          </a:p>
          <a:p>
            <a:pPr algn="ctr"/>
            <a:endParaRPr kumimoji="1" lang="ja-JP" altLang="en-US" sz="1400" dirty="0">
              <a:solidFill>
                <a:schemeClr val="tx1">
                  <a:lumMod val="75000"/>
                  <a:lumOff val="25000"/>
                </a:schemeClr>
              </a:solidFill>
            </a:endParaRPr>
          </a:p>
        </p:txBody>
      </p:sp>
      <p:sp>
        <p:nvSpPr>
          <p:cNvPr id="3" name="角丸四角形 2"/>
          <p:cNvSpPr/>
          <p:nvPr/>
        </p:nvSpPr>
        <p:spPr>
          <a:xfrm>
            <a:off x="-280087" y="240834"/>
            <a:ext cx="2743200"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lumMod val="65000"/>
                    <a:lumOff val="35000"/>
                  </a:schemeClr>
                </a:solidFill>
                <a:latin typeface="メイリオ" panose="020B0604030504040204" pitchFamily="50" charset="-128"/>
                <a:ea typeface="メイリオ" panose="020B0604030504040204" pitchFamily="50" charset="-128"/>
              </a:rPr>
              <a:t>学びの活動</a:t>
            </a:r>
            <a:endParaRPr kumimoji="1" lang="ja-JP" altLang="en-US" sz="2400"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12" name="角丸四角形 11"/>
          <p:cNvSpPr/>
          <p:nvPr/>
        </p:nvSpPr>
        <p:spPr>
          <a:xfrm>
            <a:off x="1954276" y="227625"/>
            <a:ext cx="3065399"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構成の検討</a:t>
            </a:r>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（第４時）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25" name="楕円 24"/>
          <p:cNvSpPr/>
          <p:nvPr/>
        </p:nvSpPr>
        <p:spPr>
          <a:xfrm flipV="1">
            <a:off x="2089416" y="310600"/>
            <a:ext cx="196338" cy="179906"/>
          </a:xfrm>
          <a:prstGeom prst="ellipse">
            <a:avLst/>
          </a:prstGeom>
          <a:solidFill>
            <a:srgbClr val="00B0F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900" dirty="0" smtClean="0">
              <a:solidFill>
                <a:schemeClr val="tx1"/>
              </a:solidFill>
            </a:endParaRPr>
          </a:p>
          <a:p>
            <a:pPr algn="ctr"/>
            <a:endParaRPr kumimoji="1" lang="ja-JP" altLang="en-US" sz="1400" dirty="0">
              <a:solidFill>
                <a:schemeClr val="tx1">
                  <a:lumMod val="75000"/>
                  <a:lumOff val="25000"/>
                </a:schemeClr>
              </a:solidFill>
            </a:endParaRPr>
          </a:p>
        </p:txBody>
      </p:sp>
      <p:pic>
        <p:nvPicPr>
          <p:cNvPr id="10" name="図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5381" y="140084"/>
            <a:ext cx="6609481" cy="3724532"/>
          </a:xfrm>
          <a:prstGeom prst="rect">
            <a:avLst/>
          </a:prstGeom>
        </p:spPr>
      </p:pic>
      <p:sp>
        <p:nvSpPr>
          <p:cNvPr id="40" name="四角形吹き出し 39"/>
          <p:cNvSpPr/>
          <p:nvPr/>
        </p:nvSpPr>
        <p:spPr>
          <a:xfrm>
            <a:off x="8579247" y="3898660"/>
            <a:ext cx="3055615" cy="1435169"/>
          </a:xfrm>
          <a:prstGeom prst="wedgeRectCallout">
            <a:avLst>
              <a:gd name="adj1" fmla="val -43499"/>
              <a:gd name="adj2" fmla="val -68730"/>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・児童は、気付いたことを自由に書く。</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・気付くことが難しい児童には、段落の</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数や表記、内容の観点で書くように</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指導する。</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・共同編集機能を活用し、他の児童の</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気付きを参考にして書く。　</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48" name="正方形/長方形 47"/>
          <p:cNvSpPr/>
          <p:nvPr/>
        </p:nvSpPr>
        <p:spPr>
          <a:xfrm>
            <a:off x="377187" y="1385296"/>
            <a:ext cx="3817134" cy="2462213"/>
          </a:xfrm>
          <a:prstGeom prst="rect">
            <a:avLst/>
          </a:prstGeom>
          <a:ln w="19050">
            <a:solidFill>
              <a:schemeClr val="tx1">
                <a:lumMod val="65000"/>
                <a:lumOff val="35000"/>
              </a:schemeClr>
            </a:solidFill>
          </a:ln>
        </p:spPr>
        <p:txBody>
          <a:bodyPr wrap="square">
            <a:spAutoFit/>
          </a:bodyPr>
          <a:lstStyle/>
          <a:p>
            <a:pPr lvl="0"/>
            <a:r>
              <a:rPr lang="en-US" altLang="ja-JP" sz="1400" dirty="0">
                <a:solidFill>
                  <a:prstClr val="black"/>
                </a:solidFill>
                <a:latin typeface="メイリオ" panose="020B0604030504040204" pitchFamily="50" charset="-128"/>
                <a:ea typeface="メイリオ" panose="020B0604030504040204" pitchFamily="50" charset="-128"/>
              </a:rPr>
              <a:t>【</a:t>
            </a:r>
            <a:r>
              <a:rPr lang="ja-JP" altLang="en-US" sz="1400" dirty="0" smtClean="0">
                <a:solidFill>
                  <a:prstClr val="black"/>
                </a:solidFill>
                <a:latin typeface="メイリオ" panose="020B0604030504040204" pitchFamily="50" charset="-128"/>
                <a:ea typeface="メイリオ" panose="020B0604030504040204" pitchFamily="50" charset="-128"/>
              </a:rPr>
              <a:t>第</a:t>
            </a:r>
            <a:r>
              <a:rPr lang="ja-JP" altLang="en-US" sz="1400" dirty="0">
                <a:solidFill>
                  <a:prstClr val="black"/>
                </a:solidFill>
                <a:latin typeface="メイリオ" panose="020B0604030504040204" pitchFamily="50" charset="-128"/>
                <a:ea typeface="メイリオ" panose="020B0604030504040204" pitchFamily="50" charset="-128"/>
              </a:rPr>
              <a:t>４</a:t>
            </a:r>
            <a:r>
              <a:rPr lang="ja-JP" altLang="en-US" sz="1400" dirty="0" smtClean="0">
                <a:solidFill>
                  <a:prstClr val="black"/>
                </a:solidFill>
                <a:latin typeface="メイリオ" panose="020B0604030504040204" pitchFamily="50" charset="-128"/>
                <a:ea typeface="メイリオ" panose="020B0604030504040204" pitchFamily="50" charset="-128"/>
              </a:rPr>
              <a:t>時</a:t>
            </a:r>
            <a:r>
              <a:rPr lang="en-US" altLang="ja-JP" sz="1400" dirty="0" smtClean="0">
                <a:solidFill>
                  <a:prstClr val="black"/>
                </a:solidFill>
                <a:latin typeface="メイリオ" panose="020B0604030504040204" pitchFamily="50" charset="-128"/>
                <a:ea typeface="メイリオ" panose="020B0604030504040204" pitchFamily="50" charset="-128"/>
              </a:rPr>
              <a:t>】</a:t>
            </a:r>
          </a:p>
          <a:p>
            <a:pPr lvl="0"/>
            <a:r>
              <a:rPr lang="ja-JP" altLang="en-US" sz="1400" dirty="0">
                <a:solidFill>
                  <a:prstClr val="black"/>
                </a:solidFill>
                <a:latin typeface="メイリオ" panose="020B0604030504040204" pitchFamily="50" charset="-128"/>
                <a:ea typeface="メイリオ" panose="020B0604030504040204" pitchFamily="50" charset="-128"/>
              </a:rPr>
              <a:t>○</a:t>
            </a:r>
            <a:r>
              <a:rPr lang="ja-JP" altLang="en-US" sz="1400" dirty="0" smtClean="0">
                <a:solidFill>
                  <a:prstClr val="black"/>
                </a:solidFill>
                <a:latin typeface="メイリオ" panose="020B0604030504040204" pitchFamily="50" charset="-128"/>
                <a:ea typeface="メイリオ" panose="020B0604030504040204" pitchFamily="50" charset="-128"/>
              </a:rPr>
              <a:t>分かりやすく伝えるためには、どのように</a:t>
            </a:r>
            <a:endParaRPr lang="en-US" altLang="ja-JP" sz="1400" dirty="0" smtClean="0">
              <a:solidFill>
                <a:prstClr val="black"/>
              </a:solidFill>
              <a:latin typeface="メイリオ" panose="020B0604030504040204" pitchFamily="50" charset="-128"/>
              <a:ea typeface="メイリオ" panose="020B0604030504040204" pitchFamily="50" charset="-128"/>
            </a:endParaRPr>
          </a:p>
          <a:p>
            <a:pPr lvl="0"/>
            <a:r>
              <a:rPr lang="ja-JP" altLang="en-US" sz="1400" dirty="0">
                <a:solidFill>
                  <a:prstClr val="black"/>
                </a:solidFill>
                <a:latin typeface="メイリオ" panose="020B0604030504040204" pitchFamily="50" charset="-128"/>
                <a:ea typeface="メイリオ" panose="020B0604030504040204" pitchFamily="50" charset="-128"/>
              </a:rPr>
              <a:t>　</a:t>
            </a:r>
            <a:r>
              <a:rPr lang="ja-JP" altLang="en-US" sz="1400" dirty="0" smtClean="0">
                <a:solidFill>
                  <a:prstClr val="black"/>
                </a:solidFill>
                <a:latin typeface="メイリオ" panose="020B0604030504040204" pitchFamily="50" charset="-128"/>
                <a:ea typeface="メイリオ" panose="020B0604030504040204" pitchFamily="50" charset="-128"/>
              </a:rPr>
              <a:t>書けばよいのか考える。</a:t>
            </a:r>
            <a:endParaRPr lang="en-US" altLang="ja-JP" sz="1400" dirty="0" smtClean="0">
              <a:solidFill>
                <a:prstClr val="black"/>
              </a:solidFill>
              <a:latin typeface="メイリオ" panose="020B0604030504040204" pitchFamily="50" charset="-128"/>
              <a:ea typeface="メイリオ" panose="020B0604030504040204" pitchFamily="50" charset="-128"/>
            </a:endParaRPr>
          </a:p>
          <a:p>
            <a:pPr lvl="0"/>
            <a:r>
              <a:rPr lang="ja-JP" altLang="en-US" sz="1400" dirty="0" smtClean="0">
                <a:solidFill>
                  <a:prstClr val="black"/>
                </a:solidFill>
                <a:latin typeface="メイリオ" panose="020B0604030504040204" pitchFamily="50" charset="-128"/>
                <a:ea typeface="メイリオ" panose="020B0604030504040204" pitchFamily="50" charset="-128"/>
              </a:rPr>
              <a:t>○二つの文章を比べ、気付いたことを</a:t>
            </a:r>
            <a:endParaRPr lang="en-US" altLang="ja-JP" sz="1400" dirty="0" smtClean="0">
              <a:solidFill>
                <a:prstClr val="black"/>
              </a:solidFill>
              <a:latin typeface="メイリオ" panose="020B0604030504040204" pitchFamily="50" charset="-128"/>
              <a:ea typeface="メイリオ" panose="020B0604030504040204" pitchFamily="50" charset="-128"/>
            </a:endParaRPr>
          </a:p>
          <a:p>
            <a:pPr lvl="0"/>
            <a:r>
              <a:rPr lang="ja-JP" altLang="en-US" sz="1400" dirty="0">
                <a:solidFill>
                  <a:prstClr val="black"/>
                </a:solidFill>
                <a:latin typeface="メイリオ" panose="020B0604030504040204" pitchFamily="50" charset="-128"/>
                <a:ea typeface="メイリオ" panose="020B0604030504040204" pitchFamily="50" charset="-128"/>
              </a:rPr>
              <a:t>　</a:t>
            </a:r>
            <a:r>
              <a:rPr lang="ja-JP" altLang="en-US" sz="1400" dirty="0" smtClean="0">
                <a:solidFill>
                  <a:prstClr val="black"/>
                </a:solidFill>
                <a:latin typeface="メイリオ" panose="020B0604030504040204" pitchFamily="50" charset="-128"/>
                <a:ea typeface="メイリオ" panose="020B0604030504040204" pitchFamily="50" charset="-128"/>
              </a:rPr>
              <a:t>まとめる。</a:t>
            </a:r>
            <a:endParaRPr lang="en-US" altLang="ja-JP" sz="1400" dirty="0" smtClean="0">
              <a:solidFill>
                <a:prstClr val="black"/>
              </a:solidFill>
              <a:latin typeface="メイリオ" panose="020B0604030504040204" pitchFamily="50" charset="-128"/>
              <a:ea typeface="メイリオ" panose="020B0604030504040204" pitchFamily="50" charset="-128"/>
            </a:endParaRPr>
          </a:p>
          <a:p>
            <a:pPr lvl="0"/>
            <a:r>
              <a:rPr lang="ja-JP" altLang="en-US" sz="1400" dirty="0">
                <a:solidFill>
                  <a:prstClr val="black"/>
                </a:solidFill>
                <a:latin typeface="メイリオ" panose="020B0604030504040204" pitchFamily="50" charset="-128"/>
                <a:ea typeface="メイリオ" panose="020B0604030504040204" pitchFamily="50" charset="-128"/>
              </a:rPr>
              <a:t>　</a:t>
            </a:r>
            <a:r>
              <a:rPr lang="ja-JP" altLang="en-US" sz="1400" dirty="0" smtClean="0">
                <a:solidFill>
                  <a:prstClr val="black"/>
                </a:solidFill>
                <a:latin typeface="メイリオ" panose="020B0604030504040204" pitchFamily="50" charset="-128"/>
                <a:ea typeface="メイリオ" panose="020B0604030504040204" pitchFamily="50" charset="-128"/>
              </a:rPr>
              <a:t>・例の挙げ方</a:t>
            </a:r>
            <a:endParaRPr lang="en-US" altLang="ja-JP" sz="1400" dirty="0" smtClean="0">
              <a:solidFill>
                <a:prstClr val="black"/>
              </a:solidFill>
              <a:latin typeface="メイリオ" panose="020B0604030504040204" pitchFamily="50" charset="-128"/>
              <a:ea typeface="メイリオ" panose="020B0604030504040204" pitchFamily="50" charset="-128"/>
            </a:endParaRPr>
          </a:p>
          <a:p>
            <a:pPr lvl="0"/>
            <a:r>
              <a:rPr lang="ja-JP" altLang="en-US" sz="1400" dirty="0">
                <a:solidFill>
                  <a:prstClr val="black"/>
                </a:solidFill>
                <a:latin typeface="メイリオ" panose="020B0604030504040204" pitchFamily="50" charset="-128"/>
                <a:ea typeface="メイリオ" panose="020B0604030504040204" pitchFamily="50" charset="-128"/>
              </a:rPr>
              <a:t>　</a:t>
            </a:r>
            <a:r>
              <a:rPr lang="ja-JP" altLang="en-US" sz="1400" dirty="0" smtClean="0">
                <a:solidFill>
                  <a:prstClr val="black"/>
                </a:solidFill>
                <a:latin typeface="メイリオ" panose="020B0604030504040204" pitchFamily="50" charset="-128"/>
                <a:ea typeface="メイリオ" panose="020B0604030504040204" pitchFamily="50" charset="-128"/>
              </a:rPr>
              <a:t>・表現の仕方</a:t>
            </a:r>
            <a:endParaRPr lang="en-US" altLang="ja-JP" sz="1400" dirty="0" smtClean="0">
              <a:solidFill>
                <a:prstClr val="black"/>
              </a:solidFill>
              <a:latin typeface="メイリオ" panose="020B0604030504040204" pitchFamily="50" charset="-128"/>
              <a:ea typeface="メイリオ" panose="020B0604030504040204" pitchFamily="50" charset="-128"/>
            </a:endParaRPr>
          </a:p>
          <a:p>
            <a:pPr lvl="0"/>
            <a:r>
              <a:rPr lang="ja-JP" altLang="en-US" sz="1400" dirty="0" smtClean="0">
                <a:solidFill>
                  <a:prstClr val="black"/>
                </a:solidFill>
                <a:latin typeface="メイリオ" panose="020B0604030504040204" pitchFamily="50" charset="-128"/>
                <a:ea typeface="メイリオ" panose="020B0604030504040204" pitchFamily="50" charset="-128"/>
              </a:rPr>
              <a:t>　（個人→グループ→全体で共有）</a:t>
            </a:r>
            <a:endParaRPr lang="en-US" altLang="ja-JP" sz="1400" dirty="0" smtClean="0">
              <a:latin typeface="メイリオ" panose="020B0604030504040204" pitchFamily="50" charset="-128"/>
              <a:ea typeface="メイリオ" panose="020B0604030504040204" pitchFamily="50" charset="-128"/>
            </a:endParaRPr>
          </a:p>
          <a:p>
            <a:pPr lvl="0"/>
            <a:endParaRPr lang="en-US" altLang="ja-JP" sz="1400" dirty="0">
              <a:solidFill>
                <a:prstClr val="black"/>
              </a:solidFill>
              <a:latin typeface="メイリオ" panose="020B0604030504040204" pitchFamily="50" charset="-128"/>
              <a:ea typeface="メイリオ" panose="020B0604030504040204" pitchFamily="50" charset="-128"/>
            </a:endParaRPr>
          </a:p>
          <a:p>
            <a:pPr lvl="0"/>
            <a:r>
              <a:rPr lang="ja-JP" altLang="en-US" sz="1400" dirty="0" smtClean="0">
                <a:solidFill>
                  <a:prstClr val="black"/>
                </a:solidFill>
                <a:latin typeface="メイリオ" panose="020B0604030504040204" pitchFamily="50" charset="-128"/>
                <a:ea typeface="メイリオ" panose="020B0604030504040204" pitchFamily="50" charset="-128"/>
              </a:rPr>
              <a:t>○自分の伝えたいことを決め、二つの文章を</a:t>
            </a:r>
            <a:endParaRPr lang="en-US" altLang="ja-JP" sz="1400" dirty="0" smtClean="0">
              <a:solidFill>
                <a:prstClr val="black"/>
              </a:solidFill>
              <a:latin typeface="メイリオ" panose="020B0604030504040204" pitchFamily="50" charset="-128"/>
              <a:ea typeface="メイリオ" panose="020B0604030504040204" pitchFamily="50" charset="-128"/>
            </a:endParaRPr>
          </a:p>
          <a:p>
            <a:pPr lvl="0"/>
            <a:r>
              <a:rPr lang="ja-JP" altLang="en-US" sz="1400" dirty="0">
                <a:solidFill>
                  <a:prstClr val="black"/>
                </a:solidFill>
                <a:latin typeface="メイリオ" panose="020B0604030504040204" pitchFamily="50" charset="-128"/>
                <a:ea typeface="メイリオ" panose="020B0604030504040204" pitchFamily="50" charset="-128"/>
              </a:rPr>
              <a:t>　</a:t>
            </a:r>
            <a:r>
              <a:rPr lang="ja-JP" altLang="en-US" sz="1400" dirty="0" smtClean="0">
                <a:solidFill>
                  <a:prstClr val="black"/>
                </a:solidFill>
                <a:latin typeface="メイリオ" panose="020B0604030504040204" pitchFamily="50" charset="-128"/>
                <a:ea typeface="メイリオ" panose="020B0604030504040204" pitchFamily="50" charset="-128"/>
              </a:rPr>
              <a:t>参考に、組み立てメモを作成する。</a:t>
            </a:r>
            <a:endParaRPr lang="en-US" altLang="ja-JP" sz="1400" dirty="0">
              <a:solidFill>
                <a:prstClr val="black"/>
              </a:solidFill>
              <a:latin typeface="メイリオ" panose="020B0604030504040204" pitchFamily="50" charset="-128"/>
              <a:ea typeface="メイリオ" panose="020B0604030504040204" pitchFamily="50" charset="-128"/>
            </a:endParaRPr>
          </a:p>
        </p:txBody>
      </p:sp>
      <p:sp>
        <p:nvSpPr>
          <p:cNvPr id="18" name="正方形/長方形 17"/>
          <p:cNvSpPr/>
          <p:nvPr/>
        </p:nvSpPr>
        <p:spPr>
          <a:xfrm>
            <a:off x="5598836" y="3677974"/>
            <a:ext cx="2492990" cy="369332"/>
          </a:xfrm>
          <a:prstGeom prst="rect">
            <a:avLst/>
          </a:prstGeom>
        </p:spPr>
        <p:txBody>
          <a:bodyPr wrap="none">
            <a:spAutoFit/>
          </a:bodyPr>
          <a:lstStyle/>
          <a:p>
            <a:r>
              <a:rPr lang="ja-JP" altLang="en-US" dirty="0" smtClean="0">
                <a:solidFill>
                  <a:schemeClr val="tx1">
                    <a:lumMod val="75000"/>
                    <a:lumOff val="25000"/>
                  </a:schemeClr>
                </a:solidFill>
                <a:hlinkClick r:id="rId4" action="ppaction://hlinksldjump"/>
              </a:rPr>
              <a:t>デジタルワークシート</a:t>
            </a:r>
            <a:endParaRPr lang="ja-JP" altLang="en-US" dirty="0">
              <a:solidFill>
                <a:schemeClr val="tx1">
                  <a:lumMod val="75000"/>
                  <a:lumOff val="25000"/>
                </a:schemeClr>
              </a:solidFill>
            </a:endParaRPr>
          </a:p>
        </p:txBody>
      </p:sp>
      <p:pic>
        <p:nvPicPr>
          <p:cNvPr id="19" name="図 18">
            <a:hlinkClick r:id="rId5" action="ppaction://hlinksldjump"/>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6778575" flipH="1">
            <a:off x="5458956" y="3709431"/>
            <a:ext cx="279759" cy="255727"/>
          </a:xfrm>
          <a:prstGeom prst="rect">
            <a:avLst/>
          </a:prstGeom>
        </p:spPr>
      </p:pic>
      <p:sp>
        <p:nvSpPr>
          <p:cNvPr id="22" name="動作設定ボタン: ホーム 21">
            <a:hlinkClick r:id="" action="ppaction://hlinkshowjump?jump=firstslide" highlightClick="1"/>
          </p:cNvPr>
          <p:cNvSpPr/>
          <p:nvPr/>
        </p:nvSpPr>
        <p:spPr>
          <a:xfrm>
            <a:off x="106441" y="6315277"/>
            <a:ext cx="483044" cy="411892"/>
          </a:xfrm>
          <a:prstGeom prst="actionButtonHom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動作設定ボタン: 戻る 22">
            <a:hlinkClick r:id="" action="ppaction://hlinkshowjump?jump=lastslideviewed" highlightClick="1"/>
          </p:cNvPr>
          <p:cNvSpPr/>
          <p:nvPr/>
        </p:nvSpPr>
        <p:spPr>
          <a:xfrm>
            <a:off x="106441" y="5851643"/>
            <a:ext cx="483044" cy="408821"/>
          </a:xfrm>
          <a:prstGeom prst="actionButtonRetur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 name="図 19"/>
          <p:cNvPicPr>
            <a:picLocks noChangeAspect="1"/>
          </p:cNvPicPr>
          <p:nvPr/>
        </p:nvPicPr>
        <p:blipFill>
          <a:blip r:embed="rId7"/>
          <a:stretch>
            <a:fillRect/>
          </a:stretch>
        </p:blipFill>
        <p:spPr>
          <a:xfrm>
            <a:off x="648298" y="3871109"/>
            <a:ext cx="3458433" cy="2555228"/>
          </a:xfrm>
          <a:prstGeom prst="rect">
            <a:avLst/>
          </a:prstGeom>
        </p:spPr>
      </p:pic>
      <p:sp>
        <p:nvSpPr>
          <p:cNvPr id="6" name="正方形/長方形 5"/>
          <p:cNvSpPr/>
          <p:nvPr/>
        </p:nvSpPr>
        <p:spPr>
          <a:xfrm>
            <a:off x="4695542" y="5738622"/>
            <a:ext cx="3749883" cy="30876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100" b="1" dirty="0" smtClean="0">
                <a:solidFill>
                  <a:schemeClr val="tx1"/>
                </a:solidFill>
                <a:latin typeface="メイリオ" panose="020B0604030504040204" pitchFamily="50" charset="-128"/>
                <a:ea typeface="メイリオ" panose="020B0604030504040204" pitchFamily="50" charset="-128"/>
              </a:rPr>
              <a:t>①調べたことから伝えたいことや自分の考えをまとめる。</a:t>
            </a:r>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cxnSp>
        <p:nvCxnSpPr>
          <p:cNvPr id="24" name="直線矢印コネクタ 23"/>
          <p:cNvCxnSpPr/>
          <p:nvPr/>
        </p:nvCxnSpPr>
        <p:spPr>
          <a:xfrm flipV="1">
            <a:off x="3958814" y="4503063"/>
            <a:ext cx="661885" cy="41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正方形/長方形 25"/>
          <p:cNvSpPr/>
          <p:nvPr/>
        </p:nvSpPr>
        <p:spPr>
          <a:xfrm>
            <a:off x="4683917" y="4292998"/>
            <a:ext cx="3749883" cy="42836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100" b="1" dirty="0" smtClean="0">
                <a:solidFill>
                  <a:schemeClr val="tx1"/>
                </a:solidFill>
                <a:latin typeface="メイリオ" panose="020B0604030504040204" pitchFamily="50" charset="-128"/>
                <a:ea typeface="メイリオ" panose="020B0604030504040204" pitchFamily="50" charset="-128"/>
              </a:rPr>
              <a:t>②そのように考えた理由や例をあげる。</a:t>
            </a:r>
            <a:endParaRPr lang="en-US" altLang="ja-JP" sz="1100" b="1" dirty="0" smtClean="0">
              <a:solidFill>
                <a:schemeClr val="tx1"/>
              </a:solidFill>
              <a:latin typeface="メイリオ" panose="020B0604030504040204" pitchFamily="50" charset="-128"/>
              <a:ea typeface="メイリオ" panose="020B0604030504040204" pitchFamily="50" charset="-128"/>
            </a:endParaRPr>
          </a:p>
          <a:p>
            <a:r>
              <a:rPr lang="ja-JP" altLang="en-US" sz="1100" b="1" dirty="0" smtClean="0">
                <a:solidFill>
                  <a:schemeClr val="tx1"/>
                </a:solidFill>
                <a:latin typeface="メイリオ" panose="020B0604030504040204" pitchFamily="50" charset="-128"/>
                <a:ea typeface="メイリオ" panose="020B0604030504040204" pitchFamily="50" charset="-128"/>
              </a:rPr>
              <a:t>（調べて分かったことを</a:t>
            </a:r>
            <a:r>
              <a:rPr lang="ja-JP" altLang="en-US" sz="1100" b="1" dirty="0">
                <a:solidFill>
                  <a:schemeClr val="tx1"/>
                </a:solidFill>
                <a:latin typeface="メイリオ" panose="020B0604030504040204" pitchFamily="50" charset="-128"/>
                <a:ea typeface="メイリオ" panose="020B0604030504040204" pitchFamily="50" charset="-128"/>
              </a:rPr>
              <a:t>基</a:t>
            </a:r>
            <a:r>
              <a:rPr lang="ja-JP" altLang="en-US" sz="1100" b="1" dirty="0" smtClean="0">
                <a:solidFill>
                  <a:schemeClr val="tx1"/>
                </a:solidFill>
                <a:latin typeface="メイリオ" panose="020B0604030504040204" pitchFamily="50" charset="-128"/>
                <a:ea typeface="メイリオ" panose="020B0604030504040204" pitchFamily="50" charset="-128"/>
              </a:rPr>
              <a:t>に）</a:t>
            </a:r>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sp>
        <p:nvSpPr>
          <p:cNvPr id="30" name="正方形/長方形 29"/>
          <p:cNvSpPr/>
          <p:nvPr/>
        </p:nvSpPr>
        <p:spPr>
          <a:xfrm>
            <a:off x="4695542" y="5098651"/>
            <a:ext cx="3749883" cy="2351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100" b="1" dirty="0" smtClean="0">
                <a:solidFill>
                  <a:schemeClr val="tx1"/>
                </a:solidFill>
                <a:latin typeface="メイリオ" panose="020B0604030504040204" pitchFamily="50" charset="-128"/>
                <a:ea typeface="メイリオ" panose="020B0604030504040204" pitchFamily="50" charset="-128"/>
              </a:rPr>
              <a:t>③調べたことから、考えられることを書く。</a:t>
            </a:r>
            <a:endParaRPr kumimoji="1" lang="en-US" altLang="ja-JP" sz="1100" b="1" dirty="0" smtClean="0">
              <a:solidFill>
                <a:schemeClr val="tx1"/>
              </a:solidFill>
              <a:latin typeface="メイリオ" panose="020B0604030504040204" pitchFamily="50" charset="-128"/>
              <a:ea typeface="メイリオ" panose="020B0604030504040204" pitchFamily="50" charset="-128"/>
            </a:endParaRPr>
          </a:p>
          <a:p>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cxnSp>
        <p:nvCxnSpPr>
          <p:cNvPr id="33" name="直線矢印コネクタ 32"/>
          <p:cNvCxnSpPr/>
          <p:nvPr/>
        </p:nvCxnSpPr>
        <p:spPr>
          <a:xfrm flipV="1">
            <a:off x="3958814" y="5216240"/>
            <a:ext cx="661885" cy="41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p:nvPr/>
        </p:nvCxnSpPr>
        <p:spPr>
          <a:xfrm flipV="1">
            <a:off x="3958814" y="5879305"/>
            <a:ext cx="661885" cy="41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正方形/長方形 34"/>
          <p:cNvSpPr/>
          <p:nvPr/>
        </p:nvSpPr>
        <p:spPr>
          <a:xfrm>
            <a:off x="1216618" y="6357837"/>
            <a:ext cx="2492990" cy="369332"/>
          </a:xfrm>
          <a:prstGeom prst="rect">
            <a:avLst/>
          </a:prstGeom>
        </p:spPr>
        <p:txBody>
          <a:bodyPr wrap="none">
            <a:spAutoFit/>
          </a:bodyPr>
          <a:lstStyle/>
          <a:p>
            <a:r>
              <a:rPr lang="ja-JP" altLang="en-US" dirty="0" smtClean="0">
                <a:solidFill>
                  <a:schemeClr val="tx1">
                    <a:lumMod val="75000"/>
                    <a:lumOff val="25000"/>
                  </a:schemeClr>
                </a:solidFill>
                <a:hlinkClick r:id="rId8" action="ppaction://hlinksldjump"/>
              </a:rPr>
              <a:t>デジタルワークシート</a:t>
            </a:r>
            <a:endParaRPr lang="ja-JP" altLang="en-US" dirty="0">
              <a:solidFill>
                <a:schemeClr val="tx1">
                  <a:lumMod val="75000"/>
                  <a:lumOff val="25000"/>
                </a:schemeClr>
              </a:solidFill>
            </a:endParaRPr>
          </a:p>
        </p:txBody>
      </p:sp>
      <p:pic>
        <p:nvPicPr>
          <p:cNvPr id="36" name="図 35">
            <a:hlinkClick r:id="rId5" action="ppaction://hlinksldjump"/>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6778575" flipH="1">
            <a:off x="1076738" y="6389294"/>
            <a:ext cx="279759" cy="255727"/>
          </a:xfrm>
          <a:prstGeom prst="rect">
            <a:avLst/>
          </a:prstGeom>
        </p:spPr>
      </p:pic>
      <p:grpSp>
        <p:nvGrpSpPr>
          <p:cNvPr id="2" name="グループ化 1"/>
          <p:cNvGrpSpPr/>
          <p:nvPr/>
        </p:nvGrpSpPr>
        <p:grpSpPr>
          <a:xfrm>
            <a:off x="347964" y="717918"/>
            <a:ext cx="3846358" cy="593180"/>
            <a:chOff x="2606543" y="885879"/>
            <a:chExt cx="4126257" cy="593180"/>
          </a:xfrm>
        </p:grpSpPr>
        <p:sp>
          <p:nvSpPr>
            <p:cNvPr id="14" name="角丸四角形 13"/>
            <p:cNvSpPr/>
            <p:nvPr/>
          </p:nvSpPr>
          <p:spPr>
            <a:xfrm>
              <a:off x="2635767" y="975496"/>
              <a:ext cx="4097033" cy="503563"/>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600" dirty="0" smtClean="0">
                  <a:solidFill>
                    <a:schemeClr val="tx1">
                      <a:lumMod val="75000"/>
                      <a:lumOff val="25000"/>
                    </a:schemeClr>
                  </a:solidFill>
                  <a:latin typeface="メイリオ" panose="020B0604030504040204" pitchFamily="50" charset="-128"/>
                  <a:ea typeface="メイリオ" panose="020B0604030504040204" pitchFamily="50" charset="-128"/>
                </a:rPr>
                <a:t>分かりやすく伝えるための書き方を</a:t>
              </a:r>
              <a:endParaRPr lang="en-US" altLang="ja-JP" sz="1600" dirty="0" smtClean="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1600" dirty="0" smtClean="0">
                  <a:solidFill>
                    <a:schemeClr val="tx1">
                      <a:lumMod val="75000"/>
                      <a:lumOff val="25000"/>
                    </a:schemeClr>
                  </a:solidFill>
                  <a:latin typeface="メイリオ" panose="020B0604030504040204" pitchFamily="50" charset="-128"/>
                  <a:ea typeface="メイリオ" panose="020B0604030504040204" pitchFamily="50" charset="-128"/>
                </a:rPr>
                <a:t>知り、文章の構成を検討する。</a:t>
              </a:r>
              <a:endParaRPr lang="en-US" altLang="ja-JP" sz="1600" dirty="0" smtClean="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27" name="角丸四角形 26"/>
            <p:cNvSpPr/>
            <p:nvPr/>
          </p:nvSpPr>
          <p:spPr>
            <a:xfrm>
              <a:off x="2606543" y="885879"/>
              <a:ext cx="4126257" cy="593180"/>
            </a:xfrm>
            <a:prstGeom prst="roundRect">
              <a:avLst/>
            </a:prstGeom>
            <a:noFill/>
            <a:ln w="57150">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en-US" altLang="ja-JP" sz="1600" dirty="0" smtClean="0">
                <a:solidFill>
                  <a:schemeClr val="tx1">
                    <a:lumMod val="85000"/>
                    <a:lumOff val="15000"/>
                  </a:schemeClr>
                </a:solidFill>
              </a:endParaRPr>
            </a:p>
          </p:txBody>
        </p:sp>
      </p:grpSp>
    </p:spTree>
    <p:extLst>
      <p:ext uri="{BB962C8B-B14F-4D97-AF65-F5344CB8AC3E}">
        <p14:creationId xmlns:p14="http://schemas.microsoft.com/office/powerpoint/2010/main" val="12148884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9675" y="2588560"/>
            <a:ext cx="6845990" cy="3869070"/>
          </a:xfrm>
          <a:prstGeom prst="rect">
            <a:avLst/>
          </a:prstGeom>
        </p:spPr>
      </p:pic>
      <p:sp>
        <p:nvSpPr>
          <p:cNvPr id="39" name="楕円 38"/>
          <p:cNvSpPr/>
          <p:nvPr/>
        </p:nvSpPr>
        <p:spPr>
          <a:xfrm>
            <a:off x="235001" y="178081"/>
            <a:ext cx="482234" cy="452296"/>
          </a:xfrm>
          <a:prstGeom prst="ellipse">
            <a:avLst/>
          </a:prstGeom>
          <a:solidFill>
            <a:srgbClr val="00B0F0"/>
          </a:solidFill>
          <a:ln w="25400">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900" dirty="0" smtClean="0">
              <a:solidFill>
                <a:schemeClr val="tx1"/>
              </a:solidFill>
            </a:endParaRPr>
          </a:p>
          <a:p>
            <a:pPr algn="ctr"/>
            <a:endParaRPr kumimoji="1" lang="ja-JP" altLang="en-US" sz="1400" dirty="0">
              <a:solidFill>
                <a:schemeClr val="tx1">
                  <a:lumMod val="75000"/>
                  <a:lumOff val="25000"/>
                </a:schemeClr>
              </a:solidFill>
            </a:endParaRPr>
          </a:p>
        </p:txBody>
      </p:sp>
      <p:sp>
        <p:nvSpPr>
          <p:cNvPr id="3" name="角丸四角形 2"/>
          <p:cNvSpPr/>
          <p:nvPr/>
        </p:nvSpPr>
        <p:spPr>
          <a:xfrm>
            <a:off x="-280087" y="240834"/>
            <a:ext cx="2743200"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lumMod val="65000"/>
                    <a:lumOff val="35000"/>
                  </a:schemeClr>
                </a:solidFill>
                <a:latin typeface="メイリオ" panose="020B0604030504040204" pitchFamily="50" charset="-128"/>
                <a:ea typeface="メイリオ" panose="020B0604030504040204" pitchFamily="50" charset="-128"/>
              </a:rPr>
              <a:t>学びの活動</a:t>
            </a:r>
            <a:endParaRPr kumimoji="1" lang="ja-JP" altLang="en-US" sz="2400"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12" name="角丸四角形 11"/>
          <p:cNvSpPr/>
          <p:nvPr/>
        </p:nvSpPr>
        <p:spPr>
          <a:xfrm>
            <a:off x="1954276" y="227625"/>
            <a:ext cx="3065399"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　推敲（第７・８・９時）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14" name="角丸四角形 13"/>
          <p:cNvSpPr/>
          <p:nvPr/>
        </p:nvSpPr>
        <p:spPr>
          <a:xfrm>
            <a:off x="717235" y="733421"/>
            <a:ext cx="3840913" cy="321038"/>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児童同士で助言し合う学習活動①</a:t>
            </a:r>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25" name="楕円 24"/>
          <p:cNvSpPr/>
          <p:nvPr/>
        </p:nvSpPr>
        <p:spPr>
          <a:xfrm flipV="1">
            <a:off x="2089416" y="310600"/>
            <a:ext cx="196338" cy="179906"/>
          </a:xfrm>
          <a:prstGeom prst="ellipse">
            <a:avLst/>
          </a:prstGeom>
          <a:solidFill>
            <a:srgbClr val="00B0F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900" dirty="0" smtClean="0">
              <a:solidFill>
                <a:schemeClr val="tx1"/>
              </a:solidFill>
            </a:endParaRPr>
          </a:p>
          <a:p>
            <a:pPr algn="ctr"/>
            <a:endParaRPr kumimoji="1" lang="ja-JP" altLang="en-US" sz="1400" dirty="0">
              <a:solidFill>
                <a:schemeClr val="tx1">
                  <a:lumMod val="75000"/>
                  <a:lumOff val="25000"/>
                </a:schemeClr>
              </a:solidFill>
            </a:endParaRPr>
          </a:p>
        </p:txBody>
      </p:sp>
      <p:sp>
        <p:nvSpPr>
          <p:cNvPr id="40" name="四角形吹き出し 39"/>
          <p:cNvSpPr/>
          <p:nvPr/>
        </p:nvSpPr>
        <p:spPr>
          <a:xfrm>
            <a:off x="8888224" y="1657354"/>
            <a:ext cx="2694416" cy="846561"/>
          </a:xfrm>
          <a:prstGeom prst="wedgeRectCallout">
            <a:avLst>
              <a:gd name="adj1" fmla="val -48369"/>
              <a:gd name="adj2" fmla="val 72367"/>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・どの観点で推敲したか分かるよう</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に番号を書く。</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・どのように直すとよいか、具体的</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に書く。</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48" name="正方形/長方形 47"/>
          <p:cNvSpPr/>
          <p:nvPr/>
        </p:nvSpPr>
        <p:spPr>
          <a:xfrm>
            <a:off x="745902" y="2075394"/>
            <a:ext cx="4069457" cy="4401205"/>
          </a:xfrm>
          <a:prstGeom prst="rect">
            <a:avLst/>
          </a:prstGeom>
          <a:ln w="19050">
            <a:solidFill>
              <a:schemeClr val="tx1">
                <a:lumMod val="65000"/>
                <a:lumOff val="35000"/>
              </a:schemeClr>
            </a:solidFill>
          </a:ln>
        </p:spPr>
        <p:txBody>
          <a:bodyPr wrap="square">
            <a:spAutoFit/>
          </a:bodyPr>
          <a:lstStyle/>
          <a:p>
            <a:pPr lvl="0"/>
            <a:r>
              <a:rPr lang="en-US" altLang="ja-JP" sz="1400" dirty="0">
                <a:solidFill>
                  <a:prstClr val="black"/>
                </a:solidFill>
                <a:latin typeface="メイリオ" panose="020B0604030504040204" pitchFamily="50" charset="-128"/>
                <a:ea typeface="メイリオ" panose="020B0604030504040204" pitchFamily="50" charset="-128"/>
              </a:rPr>
              <a:t>【</a:t>
            </a:r>
            <a:r>
              <a:rPr lang="ja-JP" altLang="en-US" sz="1400" dirty="0" smtClean="0">
                <a:solidFill>
                  <a:prstClr val="black"/>
                </a:solidFill>
                <a:latin typeface="メイリオ" panose="020B0604030504040204" pitchFamily="50" charset="-128"/>
                <a:ea typeface="メイリオ" panose="020B0604030504040204" pitchFamily="50" charset="-128"/>
              </a:rPr>
              <a:t>第</a:t>
            </a:r>
            <a:r>
              <a:rPr lang="ja-JP" altLang="en-US" sz="1400" dirty="0">
                <a:solidFill>
                  <a:prstClr val="black"/>
                </a:solidFill>
                <a:latin typeface="メイリオ" panose="020B0604030504040204" pitchFamily="50" charset="-128"/>
                <a:ea typeface="メイリオ" panose="020B0604030504040204" pitchFamily="50" charset="-128"/>
              </a:rPr>
              <a:t>７</a:t>
            </a:r>
            <a:r>
              <a:rPr lang="ja-JP" altLang="en-US" sz="1400" dirty="0" smtClean="0">
                <a:solidFill>
                  <a:prstClr val="black"/>
                </a:solidFill>
                <a:latin typeface="メイリオ" panose="020B0604030504040204" pitchFamily="50" charset="-128"/>
                <a:ea typeface="メイリオ" panose="020B0604030504040204" pitchFamily="50" charset="-128"/>
              </a:rPr>
              <a:t>時</a:t>
            </a:r>
            <a:r>
              <a:rPr lang="en-US" altLang="ja-JP" sz="1400" dirty="0" smtClean="0">
                <a:solidFill>
                  <a:prstClr val="black"/>
                </a:solidFill>
                <a:latin typeface="メイリオ" panose="020B0604030504040204" pitchFamily="50" charset="-128"/>
                <a:ea typeface="メイリオ" panose="020B0604030504040204" pitchFamily="50" charset="-128"/>
              </a:rPr>
              <a:t>】</a:t>
            </a:r>
          </a:p>
          <a:p>
            <a:pPr lvl="0"/>
            <a:r>
              <a:rPr lang="ja-JP" altLang="en-US" sz="1400" dirty="0" smtClean="0">
                <a:solidFill>
                  <a:prstClr val="black"/>
                </a:solidFill>
                <a:latin typeface="メイリオ" panose="020B0604030504040204" pitchFamily="50" charset="-128"/>
                <a:ea typeface="メイリオ" panose="020B0604030504040204" pitchFamily="50" charset="-128"/>
              </a:rPr>
              <a:t>〇推敲の観点</a:t>
            </a:r>
            <a:r>
              <a:rPr lang="en-US" altLang="ja-JP" sz="1400" dirty="0" smtClean="0">
                <a:solidFill>
                  <a:prstClr val="black"/>
                </a:solidFill>
                <a:latin typeface="メイリオ" panose="020B0604030504040204" pitchFamily="50" charset="-128"/>
                <a:ea typeface="メイリオ" panose="020B0604030504040204" pitchFamily="50" charset="-128"/>
              </a:rPr>
              <a:t>【</a:t>
            </a:r>
            <a:r>
              <a:rPr lang="ja-JP" altLang="en-US" sz="1400" dirty="0" smtClean="0">
                <a:solidFill>
                  <a:prstClr val="black"/>
                </a:solidFill>
                <a:latin typeface="メイリオ" panose="020B0604030504040204" pitchFamily="50" charset="-128"/>
                <a:ea typeface="メイリオ" panose="020B0604030504040204" pitchFamily="50" charset="-128"/>
              </a:rPr>
              <a:t>すいこうのポイント</a:t>
            </a:r>
            <a:r>
              <a:rPr lang="en-US" altLang="ja-JP" sz="1400" dirty="0" smtClean="0">
                <a:solidFill>
                  <a:prstClr val="black"/>
                </a:solidFill>
                <a:latin typeface="メイリオ" panose="020B0604030504040204" pitchFamily="50" charset="-128"/>
                <a:ea typeface="メイリオ" panose="020B0604030504040204" pitchFamily="50" charset="-128"/>
              </a:rPr>
              <a:t>】</a:t>
            </a:r>
            <a:r>
              <a:rPr lang="ja-JP" altLang="en-US" sz="1400" dirty="0" smtClean="0">
                <a:solidFill>
                  <a:prstClr val="black"/>
                </a:solidFill>
                <a:latin typeface="メイリオ" panose="020B0604030504040204" pitchFamily="50" charset="-128"/>
                <a:ea typeface="メイリオ" panose="020B0604030504040204" pitchFamily="50" charset="-128"/>
              </a:rPr>
              <a:t>を確認し、</a:t>
            </a:r>
            <a:endParaRPr lang="en-US" altLang="ja-JP" sz="1400" dirty="0" smtClean="0">
              <a:solidFill>
                <a:prstClr val="black"/>
              </a:solidFill>
              <a:latin typeface="メイリオ" panose="020B0604030504040204" pitchFamily="50" charset="-128"/>
              <a:ea typeface="メイリオ" panose="020B0604030504040204" pitchFamily="50" charset="-128"/>
            </a:endParaRPr>
          </a:p>
          <a:p>
            <a:pPr lvl="0"/>
            <a:r>
              <a:rPr lang="ja-JP" altLang="en-US" sz="1400" dirty="0">
                <a:solidFill>
                  <a:prstClr val="black"/>
                </a:solidFill>
                <a:latin typeface="メイリオ" panose="020B0604030504040204" pitchFamily="50" charset="-128"/>
                <a:ea typeface="メイリオ" panose="020B0604030504040204" pitchFamily="50" charset="-128"/>
              </a:rPr>
              <a:t>　</a:t>
            </a:r>
            <a:r>
              <a:rPr lang="ja-JP" altLang="en-US" sz="1400" dirty="0" smtClean="0">
                <a:solidFill>
                  <a:prstClr val="black"/>
                </a:solidFill>
                <a:latin typeface="メイリオ" panose="020B0604030504040204" pitchFamily="50" charset="-128"/>
                <a:ea typeface="メイリオ" panose="020B0604030504040204" pitchFamily="50" charset="-128"/>
              </a:rPr>
              <a:t>右の文章をグループ（３、４人）に配布する。</a:t>
            </a:r>
            <a:endParaRPr lang="en-US" altLang="ja-JP" sz="1400" dirty="0" smtClean="0">
              <a:solidFill>
                <a:prstClr val="black"/>
              </a:solidFill>
              <a:latin typeface="メイリオ" panose="020B0604030504040204" pitchFamily="50" charset="-128"/>
              <a:ea typeface="メイリオ" panose="020B0604030504040204" pitchFamily="50" charset="-128"/>
            </a:endParaRPr>
          </a:p>
          <a:p>
            <a:pPr lvl="0"/>
            <a:r>
              <a:rPr lang="ja-JP" altLang="en-US" sz="1400" dirty="0" smtClean="0">
                <a:solidFill>
                  <a:prstClr val="black"/>
                </a:solidFill>
                <a:latin typeface="メイリオ" panose="020B0604030504040204" pitchFamily="50" charset="-128"/>
                <a:ea typeface="メイリオ" panose="020B0604030504040204" pitchFamily="50" charset="-128"/>
              </a:rPr>
              <a:t>〇グループごとに</a:t>
            </a:r>
            <a:r>
              <a:rPr lang="en-US" altLang="ja-JP" sz="1400" dirty="0" smtClean="0">
                <a:solidFill>
                  <a:prstClr val="black"/>
                </a:solidFill>
                <a:latin typeface="メイリオ" panose="020B0604030504040204" pitchFamily="50" charset="-128"/>
                <a:ea typeface="メイリオ" panose="020B0604030504040204" pitchFamily="50" charset="-128"/>
              </a:rPr>
              <a:t>【</a:t>
            </a:r>
            <a:r>
              <a:rPr lang="ja-JP" altLang="en-US" sz="1400" dirty="0" smtClean="0">
                <a:solidFill>
                  <a:prstClr val="black"/>
                </a:solidFill>
                <a:latin typeface="メイリオ" panose="020B0604030504040204" pitchFamily="50" charset="-128"/>
                <a:ea typeface="メイリオ" panose="020B0604030504040204" pitchFamily="50" charset="-128"/>
              </a:rPr>
              <a:t>すいこうのポイント</a:t>
            </a:r>
            <a:r>
              <a:rPr lang="en-US" altLang="ja-JP" sz="1400" dirty="0" smtClean="0">
                <a:solidFill>
                  <a:prstClr val="black"/>
                </a:solidFill>
                <a:latin typeface="メイリオ" panose="020B0604030504040204" pitchFamily="50" charset="-128"/>
                <a:ea typeface="メイリオ" panose="020B0604030504040204" pitchFamily="50" charset="-128"/>
              </a:rPr>
              <a:t>】</a:t>
            </a:r>
            <a:r>
              <a:rPr lang="ja-JP" altLang="en-US" sz="1400" dirty="0" smtClean="0">
                <a:solidFill>
                  <a:prstClr val="black"/>
                </a:solidFill>
                <a:latin typeface="メイリオ" panose="020B0604030504040204" pitchFamily="50" charset="-128"/>
                <a:ea typeface="メイリオ" panose="020B0604030504040204" pitchFamily="50" charset="-128"/>
              </a:rPr>
              <a:t>の</a:t>
            </a:r>
            <a:endParaRPr lang="en-US" altLang="ja-JP" sz="1400" dirty="0" smtClean="0">
              <a:solidFill>
                <a:prstClr val="black"/>
              </a:solidFill>
              <a:latin typeface="メイリオ" panose="020B0604030504040204" pitchFamily="50" charset="-128"/>
              <a:ea typeface="メイリオ" panose="020B0604030504040204" pitchFamily="50" charset="-128"/>
            </a:endParaRPr>
          </a:p>
          <a:p>
            <a:pPr lvl="0"/>
            <a:r>
              <a:rPr lang="ja-JP" altLang="en-US" sz="1400" dirty="0">
                <a:solidFill>
                  <a:prstClr val="black"/>
                </a:solidFill>
                <a:latin typeface="メイリオ" panose="020B0604030504040204" pitchFamily="50" charset="-128"/>
                <a:ea typeface="メイリオ" panose="020B0604030504040204" pitchFamily="50" charset="-128"/>
              </a:rPr>
              <a:t>　</a:t>
            </a:r>
            <a:r>
              <a:rPr lang="ja-JP" altLang="en-US" sz="1400" dirty="0" smtClean="0">
                <a:solidFill>
                  <a:prstClr val="black"/>
                </a:solidFill>
                <a:latin typeface="メイリオ" panose="020B0604030504040204" pitchFamily="50" charset="-128"/>
                <a:ea typeface="メイリオ" panose="020B0604030504040204" pitchFamily="50" charset="-128"/>
              </a:rPr>
              <a:t>観点で、修正する点を話し合い、デジタル</a:t>
            </a:r>
            <a:endParaRPr lang="en-US" altLang="ja-JP" sz="1400" dirty="0" smtClean="0">
              <a:solidFill>
                <a:prstClr val="black"/>
              </a:solidFill>
              <a:latin typeface="メイリオ" panose="020B0604030504040204" pitchFamily="50" charset="-128"/>
              <a:ea typeface="メイリオ" panose="020B0604030504040204" pitchFamily="50" charset="-128"/>
            </a:endParaRPr>
          </a:p>
          <a:p>
            <a:pPr lvl="0"/>
            <a:r>
              <a:rPr lang="ja-JP" altLang="en-US" sz="1400" dirty="0">
                <a:solidFill>
                  <a:prstClr val="black"/>
                </a:solidFill>
                <a:latin typeface="メイリオ" panose="020B0604030504040204" pitchFamily="50" charset="-128"/>
                <a:ea typeface="メイリオ" panose="020B0604030504040204" pitchFamily="50" charset="-128"/>
              </a:rPr>
              <a:t>　</a:t>
            </a:r>
            <a:r>
              <a:rPr lang="ja-JP" altLang="en-US" sz="1400" dirty="0" smtClean="0">
                <a:solidFill>
                  <a:prstClr val="black"/>
                </a:solidFill>
                <a:latin typeface="メイリオ" panose="020B0604030504040204" pitchFamily="50" charset="-128"/>
                <a:ea typeface="メイリオ" panose="020B0604030504040204" pitchFamily="50" charset="-128"/>
              </a:rPr>
              <a:t>付箋に記入</a:t>
            </a:r>
            <a:r>
              <a:rPr lang="ja-JP" altLang="en-US" sz="1400" dirty="0">
                <a:solidFill>
                  <a:prstClr val="black"/>
                </a:solidFill>
                <a:latin typeface="メイリオ" panose="020B0604030504040204" pitchFamily="50" charset="-128"/>
                <a:ea typeface="メイリオ" panose="020B0604030504040204" pitchFamily="50" charset="-128"/>
              </a:rPr>
              <a:t>す</a:t>
            </a:r>
            <a:r>
              <a:rPr lang="ja-JP" altLang="en-US" sz="1400" dirty="0" smtClean="0">
                <a:solidFill>
                  <a:prstClr val="black"/>
                </a:solidFill>
                <a:latin typeface="メイリオ" panose="020B0604030504040204" pitchFamily="50" charset="-128"/>
                <a:ea typeface="メイリオ" panose="020B0604030504040204" pitchFamily="50" charset="-128"/>
              </a:rPr>
              <a:t>る。</a:t>
            </a:r>
            <a:endParaRPr lang="en-US" altLang="ja-JP" sz="1400" dirty="0" smtClean="0">
              <a:solidFill>
                <a:prstClr val="black"/>
              </a:solidFill>
              <a:latin typeface="メイリオ" panose="020B0604030504040204" pitchFamily="50" charset="-128"/>
              <a:ea typeface="メイリオ" panose="020B0604030504040204" pitchFamily="50" charset="-128"/>
            </a:endParaRPr>
          </a:p>
          <a:p>
            <a:r>
              <a:rPr lang="ja-JP" altLang="en-US" sz="1400" dirty="0">
                <a:solidFill>
                  <a:prstClr val="black"/>
                </a:solidFill>
                <a:latin typeface="メイリオ" panose="020B0604030504040204" pitchFamily="50" charset="-128"/>
                <a:ea typeface="メイリオ" panose="020B0604030504040204" pitchFamily="50" charset="-128"/>
              </a:rPr>
              <a:t>　</a:t>
            </a:r>
            <a:r>
              <a:rPr lang="en-US" altLang="ja-JP" sz="1200" b="1" dirty="0">
                <a:solidFill>
                  <a:srgbClr val="0070C0"/>
                </a:solidFill>
                <a:latin typeface="メイリオ" panose="020B0604030504040204" pitchFamily="50" charset="-128"/>
                <a:ea typeface="メイリオ" panose="020B0604030504040204" pitchFamily="50" charset="-128"/>
              </a:rPr>
              <a:t>※</a:t>
            </a:r>
            <a:r>
              <a:rPr lang="ja-JP" altLang="en-US" sz="1200" b="1" dirty="0">
                <a:solidFill>
                  <a:srgbClr val="0070C0"/>
                </a:solidFill>
                <a:latin typeface="メイリオ" panose="020B0604030504040204" pitchFamily="50" charset="-128"/>
                <a:ea typeface="メイリオ" panose="020B0604030504040204" pitchFamily="50" charset="-128"/>
              </a:rPr>
              <a:t>観点を明確にするために、番号を記入する。</a:t>
            </a:r>
            <a:endParaRPr lang="en-US" altLang="ja-JP" sz="1400" b="1" dirty="0">
              <a:solidFill>
                <a:srgbClr val="0070C0"/>
              </a:solidFill>
              <a:latin typeface="メイリオ" panose="020B0604030504040204" pitchFamily="50" charset="-128"/>
              <a:ea typeface="メイリオ" panose="020B0604030504040204" pitchFamily="50" charset="-128"/>
            </a:endParaRPr>
          </a:p>
          <a:p>
            <a:pPr lvl="0"/>
            <a:r>
              <a:rPr lang="ja-JP" altLang="en-US" sz="1400" dirty="0" smtClean="0">
                <a:solidFill>
                  <a:prstClr val="black"/>
                </a:solidFill>
                <a:latin typeface="メイリオ" panose="020B0604030504040204" pitchFamily="50" charset="-128"/>
                <a:ea typeface="メイリオ" panose="020B0604030504040204" pitchFamily="50" charset="-128"/>
              </a:rPr>
              <a:t>〇グループで確認後、全体で共有する。</a:t>
            </a:r>
            <a:endParaRPr lang="en-US" altLang="ja-JP" sz="1400" dirty="0" smtClean="0">
              <a:solidFill>
                <a:prstClr val="black"/>
              </a:solidFill>
              <a:latin typeface="メイリオ" panose="020B0604030504040204" pitchFamily="50" charset="-128"/>
              <a:ea typeface="メイリオ" panose="020B0604030504040204" pitchFamily="50" charset="-128"/>
            </a:endParaRPr>
          </a:p>
          <a:p>
            <a:pPr lvl="0"/>
            <a:r>
              <a:rPr lang="ja-JP" altLang="en-US" sz="1400" dirty="0" smtClean="0">
                <a:solidFill>
                  <a:prstClr val="black"/>
                </a:solidFill>
                <a:latin typeface="メイリオ" panose="020B0604030504040204" pitchFamily="50" charset="-128"/>
                <a:ea typeface="メイリオ" panose="020B0604030504040204" pitchFamily="50" charset="-128"/>
              </a:rPr>
              <a:t>（全体で共有しながら、具体的なアドバイスを　</a:t>
            </a:r>
            <a:endParaRPr lang="en-US" altLang="ja-JP" sz="1400" dirty="0" smtClean="0">
              <a:solidFill>
                <a:prstClr val="black"/>
              </a:solidFill>
              <a:latin typeface="メイリオ" panose="020B0604030504040204" pitchFamily="50" charset="-128"/>
              <a:ea typeface="メイリオ" panose="020B0604030504040204" pitchFamily="50" charset="-128"/>
            </a:endParaRPr>
          </a:p>
          <a:p>
            <a:pPr lvl="0"/>
            <a:r>
              <a:rPr lang="ja-JP" altLang="en-US" sz="1400" dirty="0">
                <a:solidFill>
                  <a:prstClr val="black"/>
                </a:solidFill>
                <a:latin typeface="メイリオ" panose="020B0604030504040204" pitchFamily="50" charset="-128"/>
                <a:ea typeface="メイリオ" panose="020B0604030504040204" pitchFamily="50" charset="-128"/>
              </a:rPr>
              <a:t>　</a:t>
            </a:r>
            <a:r>
              <a:rPr lang="ja-JP" altLang="en-US" sz="1400" dirty="0" smtClean="0">
                <a:solidFill>
                  <a:prstClr val="black"/>
                </a:solidFill>
                <a:latin typeface="メイリオ" panose="020B0604030504040204" pitchFamily="50" charset="-128"/>
                <a:ea typeface="メイリオ" panose="020B0604030504040204" pitchFamily="50" charset="-128"/>
              </a:rPr>
              <a:t>する。直接、伝え合うことの大切さも指導</a:t>
            </a:r>
            <a:endParaRPr lang="en-US" altLang="ja-JP" sz="1400" dirty="0" smtClean="0">
              <a:solidFill>
                <a:prstClr val="black"/>
              </a:solidFill>
              <a:latin typeface="メイリオ" panose="020B0604030504040204" pitchFamily="50" charset="-128"/>
              <a:ea typeface="メイリオ" panose="020B0604030504040204" pitchFamily="50" charset="-128"/>
            </a:endParaRPr>
          </a:p>
          <a:p>
            <a:pPr lvl="0"/>
            <a:r>
              <a:rPr lang="ja-JP" altLang="en-US" sz="1400" dirty="0">
                <a:solidFill>
                  <a:prstClr val="black"/>
                </a:solidFill>
                <a:latin typeface="メイリオ" panose="020B0604030504040204" pitchFamily="50" charset="-128"/>
                <a:ea typeface="メイリオ" panose="020B0604030504040204" pitchFamily="50" charset="-128"/>
              </a:rPr>
              <a:t>　</a:t>
            </a:r>
            <a:r>
              <a:rPr lang="ja-JP" altLang="en-US" sz="1400" dirty="0" smtClean="0">
                <a:solidFill>
                  <a:prstClr val="black"/>
                </a:solidFill>
                <a:latin typeface="メイリオ" panose="020B0604030504040204" pitchFamily="50" charset="-128"/>
                <a:ea typeface="メイリオ" panose="020B0604030504040204" pitchFamily="50" charset="-128"/>
              </a:rPr>
              <a:t>する。）（右：参照）</a:t>
            </a:r>
            <a:endParaRPr lang="en-US" altLang="ja-JP" sz="1400" dirty="0">
              <a:solidFill>
                <a:prstClr val="black"/>
              </a:solidFill>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r>
              <a:rPr lang="en-US" altLang="ja-JP" sz="1400" dirty="0" smtClean="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第８時</a:t>
            </a:r>
            <a:r>
              <a:rPr lang="en-US" altLang="ja-JP" sz="1400" dirty="0" smtClean="0">
                <a:latin typeface="メイリオ" panose="020B0604030504040204" pitchFamily="50" charset="-128"/>
                <a:ea typeface="メイリオ" panose="020B0604030504040204" pitchFamily="50" charset="-128"/>
              </a:rPr>
              <a:t>】</a:t>
            </a:r>
          </a:p>
          <a:p>
            <a:r>
              <a:rPr lang="ja-JP" altLang="en-US" sz="1400" dirty="0" smtClean="0">
                <a:latin typeface="メイリオ" panose="020B0604030504040204" pitchFamily="50" charset="-128"/>
                <a:ea typeface="メイリオ" panose="020B0604030504040204" pitchFamily="50" charset="-128"/>
              </a:rPr>
              <a:t>○各自で推敲後、共同編集機能を活用し、前時</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の学習活動と同様、互いの文章を読み合い、</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グループで助言する。（右：参照）</a:t>
            </a:r>
            <a:endParaRPr lang="en-US" altLang="ja-JP" sz="1400" dirty="0" smtClean="0">
              <a:latin typeface="メイリオ" panose="020B0604030504040204" pitchFamily="50" charset="-128"/>
              <a:ea typeface="メイリオ" panose="020B0604030504040204" pitchFamily="50" charset="-128"/>
            </a:endParaRPr>
          </a:p>
          <a:p>
            <a:pPr lvl="0"/>
            <a:endParaRPr lang="en-US" altLang="ja-JP" sz="1400" dirty="0" smtClean="0">
              <a:solidFill>
                <a:prstClr val="black"/>
              </a:solidFill>
              <a:latin typeface="メイリオ" panose="020B0604030504040204" pitchFamily="50" charset="-128"/>
              <a:ea typeface="メイリオ" panose="020B0604030504040204" pitchFamily="50" charset="-128"/>
            </a:endParaRPr>
          </a:p>
          <a:p>
            <a:pPr lvl="0"/>
            <a:r>
              <a:rPr lang="en-US" altLang="ja-JP" sz="1400" dirty="0" smtClean="0">
                <a:solidFill>
                  <a:prstClr val="black"/>
                </a:solidFill>
                <a:latin typeface="メイリオ" panose="020B0604030504040204" pitchFamily="50" charset="-128"/>
                <a:ea typeface="メイリオ" panose="020B0604030504040204" pitchFamily="50" charset="-128"/>
              </a:rPr>
              <a:t>【</a:t>
            </a:r>
            <a:r>
              <a:rPr lang="ja-JP" altLang="en-US" sz="1400" dirty="0" smtClean="0">
                <a:solidFill>
                  <a:prstClr val="black"/>
                </a:solidFill>
                <a:latin typeface="メイリオ" panose="020B0604030504040204" pitchFamily="50" charset="-128"/>
                <a:ea typeface="メイリオ" panose="020B0604030504040204" pitchFamily="50" charset="-128"/>
              </a:rPr>
              <a:t>第</a:t>
            </a:r>
            <a:r>
              <a:rPr lang="en-US" altLang="ja-JP" sz="1400" dirty="0" smtClean="0">
                <a:solidFill>
                  <a:prstClr val="black"/>
                </a:solidFill>
                <a:latin typeface="メイリオ" panose="020B0604030504040204" pitchFamily="50" charset="-128"/>
                <a:ea typeface="メイリオ" panose="020B0604030504040204" pitchFamily="50" charset="-128"/>
              </a:rPr>
              <a:t>9</a:t>
            </a:r>
            <a:r>
              <a:rPr lang="ja-JP" altLang="en-US" sz="1400" dirty="0" smtClean="0">
                <a:solidFill>
                  <a:prstClr val="black"/>
                </a:solidFill>
                <a:latin typeface="メイリオ" panose="020B0604030504040204" pitchFamily="50" charset="-128"/>
                <a:ea typeface="メイリオ" panose="020B0604030504040204" pitchFamily="50" charset="-128"/>
              </a:rPr>
              <a:t>時</a:t>
            </a:r>
            <a:r>
              <a:rPr lang="en-US" altLang="ja-JP" sz="1400" dirty="0">
                <a:solidFill>
                  <a:prstClr val="black"/>
                </a:solidFill>
                <a:latin typeface="メイリオ" panose="020B0604030504040204" pitchFamily="50" charset="-128"/>
                <a:ea typeface="メイリオ" panose="020B0604030504040204" pitchFamily="50" charset="-128"/>
              </a:rPr>
              <a:t>】</a:t>
            </a:r>
          </a:p>
          <a:p>
            <a:r>
              <a:rPr lang="ja-JP" altLang="en-US" sz="1400" dirty="0" smtClean="0">
                <a:latin typeface="メイリオ" panose="020B0604030504040204" pitchFamily="50" charset="-128"/>
                <a:ea typeface="メイリオ" panose="020B0604030504040204" pitchFamily="50" charset="-128"/>
              </a:rPr>
              <a:t>○記入後、デジタル付箋の記入を基に各自で</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修正する。（周りと自由に相談可）</a:t>
            </a:r>
            <a:endParaRPr lang="en-US" altLang="ja-JP" sz="1400" dirty="0" smtClean="0">
              <a:latin typeface="メイリオ" panose="020B0604030504040204" pitchFamily="50" charset="-128"/>
              <a:ea typeface="メイリオ" panose="020B0604030504040204" pitchFamily="50" charset="-128"/>
            </a:endParaRPr>
          </a:p>
        </p:txBody>
      </p:sp>
      <p:pic>
        <p:nvPicPr>
          <p:cNvPr id="11" name="図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23807" y="178081"/>
            <a:ext cx="3605403" cy="2037308"/>
          </a:xfrm>
          <a:prstGeom prst="rect">
            <a:avLst/>
          </a:prstGeom>
        </p:spPr>
      </p:pic>
      <p:grpSp>
        <p:nvGrpSpPr>
          <p:cNvPr id="16" name="グループ化 15"/>
          <p:cNvGrpSpPr/>
          <p:nvPr/>
        </p:nvGrpSpPr>
        <p:grpSpPr>
          <a:xfrm>
            <a:off x="8547336" y="553739"/>
            <a:ext cx="1392195" cy="369332"/>
            <a:chOff x="7860215" y="310600"/>
            <a:chExt cx="1392195" cy="369332"/>
          </a:xfrm>
        </p:grpSpPr>
        <p:sp>
          <p:nvSpPr>
            <p:cNvPr id="13" name="テキスト ボックス 12"/>
            <p:cNvSpPr txBox="1"/>
            <p:nvPr/>
          </p:nvSpPr>
          <p:spPr>
            <a:xfrm>
              <a:off x="7860215" y="310600"/>
              <a:ext cx="1392195" cy="369332"/>
            </a:xfrm>
            <a:prstGeom prst="rect">
              <a:avLst/>
            </a:prstGeom>
            <a:noFill/>
          </p:spPr>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rPr>
                <a:t>　配布資料</a:t>
              </a:r>
              <a:endParaRPr kumimoji="1" lang="ja-JP" altLang="en-US" dirty="0">
                <a:latin typeface="メイリオ" panose="020B0604030504040204" pitchFamily="50" charset="-128"/>
                <a:ea typeface="メイリオ" panose="020B0604030504040204" pitchFamily="50" charset="-128"/>
              </a:endParaRPr>
            </a:p>
          </p:txBody>
        </p:sp>
        <p:sp>
          <p:nvSpPr>
            <p:cNvPr id="15" name="右矢印 14"/>
            <p:cNvSpPr/>
            <p:nvPr/>
          </p:nvSpPr>
          <p:spPr>
            <a:xfrm>
              <a:off x="7932029" y="400553"/>
              <a:ext cx="196109" cy="1115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8" name="正方形/長方形 17"/>
          <p:cNvSpPr/>
          <p:nvPr/>
        </p:nvSpPr>
        <p:spPr>
          <a:xfrm>
            <a:off x="7568764" y="6457957"/>
            <a:ext cx="2492990" cy="369332"/>
          </a:xfrm>
          <a:prstGeom prst="rect">
            <a:avLst/>
          </a:prstGeom>
        </p:spPr>
        <p:txBody>
          <a:bodyPr wrap="none">
            <a:spAutoFit/>
          </a:bodyPr>
          <a:lstStyle/>
          <a:p>
            <a:r>
              <a:rPr lang="ja-JP" altLang="en-US" dirty="0" smtClean="0">
                <a:solidFill>
                  <a:schemeClr val="tx1">
                    <a:lumMod val="75000"/>
                    <a:lumOff val="25000"/>
                  </a:schemeClr>
                </a:solidFill>
                <a:hlinkClick r:id="rId5" action="ppaction://hlinksldjump"/>
              </a:rPr>
              <a:t>デジタルワークシート</a:t>
            </a:r>
            <a:endParaRPr lang="ja-JP" altLang="en-US" dirty="0">
              <a:solidFill>
                <a:schemeClr val="tx1">
                  <a:lumMod val="75000"/>
                  <a:lumOff val="25000"/>
                </a:schemeClr>
              </a:solidFill>
            </a:endParaRPr>
          </a:p>
        </p:txBody>
      </p:sp>
      <p:pic>
        <p:nvPicPr>
          <p:cNvPr id="19" name="図 18">
            <a:hlinkClick r:id="rId6" action="ppaction://hlinksldjump"/>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6778575" flipH="1">
            <a:off x="7428884" y="6489414"/>
            <a:ext cx="279759" cy="255727"/>
          </a:xfrm>
          <a:prstGeom prst="rect">
            <a:avLst/>
          </a:prstGeom>
        </p:spPr>
      </p:pic>
      <p:sp>
        <p:nvSpPr>
          <p:cNvPr id="22" name="動作設定ボタン: ホーム 21">
            <a:hlinkClick r:id="" action="ppaction://hlinkshowjump?jump=firstslide" highlightClick="1"/>
          </p:cNvPr>
          <p:cNvSpPr/>
          <p:nvPr/>
        </p:nvSpPr>
        <p:spPr>
          <a:xfrm>
            <a:off x="124707" y="6370089"/>
            <a:ext cx="483044" cy="411892"/>
          </a:xfrm>
          <a:prstGeom prst="actionButtonHom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動作設定ボタン: 戻る 22">
            <a:hlinkClick r:id="" action="ppaction://hlinkshowjump?jump=lastslideviewed" highlightClick="1"/>
          </p:cNvPr>
          <p:cNvSpPr/>
          <p:nvPr/>
        </p:nvSpPr>
        <p:spPr>
          <a:xfrm>
            <a:off x="124707" y="5906455"/>
            <a:ext cx="483044" cy="408821"/>
          </a:xfrm>
          <a:prstGeom prst="actionButtonRetur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 name="直線矢印コネクタ 3"/>
          <p:cNvCxnSpPr/>
          <p:nvPr/>
        </p:nvCxnSpPr>
        <p:spPr>
          <a:xfrm>
            <a:off x="6920960" y="2215389"/>
            <a:ext cx="0" cy="33652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nvGrpSpPr>
          <p:cNvPr id="20" name="グループ化 19"/>
          <p:cNvGrpSpPr/>
          <p:nvPr/>
        </p:nvGrpSpPr>
        <p:grpSpPr>
          <a:xfrm>
            <a:off x="745902" y="1079688"/>
            <a:ext cx="4047558" cy="868687"/>
            <a:chOff x="2606543" y="885879"/>
            <a:chExt cx="4126257" cy="593180"/>
          </a:xfrm>
        </p:grpSpPr>
        <p:sp>
          <p:nvSpPr>
            <p:cNvPr id="21" name="角丸四角形 20"/>
            <p:cNvSpPr/>
            <p:nvPr/>
          </p:nvSpPr>
          <p:spPr>
            <a:xfrm>
              <a:off x="2635767" y="975496"/>
              <a:ext cx="4097033" cy="503563"/>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dirty="0" smtClean="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24" name="角丸四角形 23"/>
            <p:cNvSpPr/>
            <p:nvPr/>
          </p:nvSpPr>
          <p:spPr>
            <a:xfrm>
              <a:off x="2606543" y="885879"/>
              <a:ext cx="4126257" cy="593180"/>
            </a:xfrm>
            <a:prstGeom prst="roundRect">
              <a:avLst/>
            </a:prstGeom>
            <a:noFill/>
            <a:ln w="57150">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en-US" altLang="ja-JP" sz="1600" dirty="0" smtClean="0">
                <a:solidFill>
                  <a:schemeClr val="tx1">
                    <a:lumMod val="85000"/>
                    <a:lumOff val="15000"/>
                  </a:schemeClr>
                </a:solidFill>
              </a:endParaRPr>
            </a:p>
          </p:txBody>
        </p:sp>
      </p:grpSp>
      <p:sp>
        <p:nvSpPr>
          <p:cNvPr id="2" name="正方形/長方形 1"/>
          <p:cNvSpPr/>
          <p:nvPr/>
        </p:nvSpPr>
        <p:spPr>
          <a:xfrm>
            <a:off x="810708" y="1157339"/>
            <a:ext cx="3892596" cy="830997"/>
          </a:xfrm>
          <a:prstGeom prst="rect">
            <a:avLst/>
          </a:prstGeom>
        </p:spPr>
        <p:txBody>
          <a:bodyPr wrap="square">
            <a:spAutoFit/>
          </a:bodyPr>
          <a:lstStyle/>
          <a:p>
            <a:r>
              <a:rPr lang="ja-JP" altLang="en-US" sz="1600" dirty="0" smtClean="0">
                <a:solidFill>
                  <a:schemeClr val="tx1">
                    <a:lumMod val="85000"/>
                    <a:lumOff val="15000"/>
                  </a:schemeClr>
                </a:solidFill>
                <a:latin typeface="メイリオ" panose="020B0604030504040204" pitchFamily="50" charset="-128"/>
                <a:ea typeface="メイリオ" panose="020B0604030504040204" pitchFamily="50" charset="-128"/>
              </a:rPr>
              <a:t>　推敲の観点</a:t>
            </a:r>
            <a:r>
              <a:rPr lang="en-US" altLang="ja-JP" sz="1600" dirty="0" smtClean="0">
                <a:solidFill>
                  <a:schemeClr val="tx1">
                    <a:lumMod val="85000"/>
                    <a:lumOff val="15000"/>
                  </a:schemeClr>
                </a:solidFill>
                <a:latin typeface="メイリオ" panose="020B0604030504040204" pitchFamily="50" charset="-128"/>
                <a:ea typeface="メイリオ" panose="020B0604030504040204" pitchFamily="50" charset="-128"/>
              </a:rPr>
              <a:t>【</a:t>
            </a:r>
            <a:r>
              <a:rPr lang="ja-JP" altLang="en-US" sz="1600" dirty="0" smtClean="0">
                <a:solidFill>
                  <a:schemeClr val="tx1">
                    <a:lumMod val="85000"/>
                    <a:lumOff val="15000"/>
                  </a:schemeClr>
                </a:solidFill>
                <a:latin typeface="メイリオ" panose="020B0604030504040204" pitchFamily="50" charset="-128"/>
                <a:ea typeface="メイリオ" panose="020B0604030504040204" pitchFamily="50" charset="-128"/>
              </a:rPr>
              <a:t>すいこ</a:t>
            </a:r>
            <a:r>
              <a:rPr lang="ja-JP" altLang="en-US" sz="1600" dirty="0">
                <a:solidFill>
                  <a:schemeClr val="tx1">
                    <a:lumMod val="85000"/>
                    <a:lumOff val="15000"/>
                  </a:schemeClr>
                </a:solidFill>
                <a:latin typeface="メイリオ" panose="020B0604030504040204" pitchFamily="50" charset="-128"/>
                <a:ea typeface="メイリオ" panose="020B0604030504040204" pitchFamily="50" charset="-128"/>
              </a:rPr>
              <a:t>う</a:t>
            </a:r>
            <a:r>
              <a:rPr lang="ja-JP" altLang="en-US" sz="1600" dirty="0" smtClean="0">
                <a:solidFill>
                  <a:schemeClr val="tx1">
                    <a:lumMod val="85000"/>
                    <a:lumOff val="15000"/>
                  </a:schemeClr>
                </a:solidFill>
                <a:latin typeface="メイリオ" panose="020B0604030504040204" pitchFamily="50" charset="-128"/>
                <a:ea typeface="メイリオ" panose="020B0604030504040204" pitchFamily="50" charset="-128"/>
              </a:rPr>
              <a:t>のポイント</a:t>
            </a:r>
            <a:r>
              <a:rPr lang="en-US" altLang="ja-JP" sz="1600" dirty="0">
                <a:solidFill>
                  <a:schemeClr val="tx1">
                    <a:lumMod val="85000"/>
                    <a:lumOff val="15000"/>
                  </a:schemeClr>
                </a:solidFill>
                <a:latin typeface="メイリオ" panose="020B0604030504040204" pitchFamily="50" charset="-128"/>
                <a:ea typeface="メイリオ" panose="020B0604030504040204" pitchFamily="50" charset="-128"/>
              </a:rPr>
              <a:t>】</a:t>
            </a:r>
            <a:r>
              <a:rPr lang="ja-JP" altLang="en-US" sz="1600" dirty="0" smtClean="0">
                <a:solidFill>
                  <a:schemeClr val="tx1">
                    <a:lumMod val="85000"/>
                    <a:lumOff val="15000"/>
                  </a:schemeClr>
                </a:solidFill>
                <a:latin typeface="メイリオ" panose="020B0604030504040204" pitchFamily="50" charset="-128"/>
                <a:ea typeface="メイリオ" panose="020B0604030504040204" pitchFamily="50" charset="-128"/>
              </a:rPr>
              <a:t>を押さえ、友達</a:t>
            </a:r>
            <a:r>
              <a:rPr lang="ja-JP" altLang="en-US" sz="1600" dirty="0">
                <a:solidFill>
                  <a:schemeClr val="tx1">
                    <a:lumMod val="85000"/>
                    <a:lumOff val="15000"/>
                  </a:schemeClr>
                </a:solidFill>
                <a:latin typeface="メイリオ" panose="020B0604030504040204" pitchFamily="50" charset="-128"/>
                <a:ea typeface="メイリオ" panose="020B0604030504040204" pitchFamily="50" charset="-128"/>
              </a:rPr>
              <a:t>の</a:t>
            </a:r>
            <a:r>
              <a:rPr lang="ja-JP" altLang="en-US" sz="1600" dirty="0" smtClean="0">
                <a:solidFill>
                  <a:schemeClr val="tx1">
                    <a:lumMod val="85000"/>
                    <a:lumOff val="15000"/>
                  </a:schemeClr>
                </a:solidFill>
                <a:latin typeface="メイリオ" panose="020B0604030504040204" pitchFamily="50" charset="-128"/>
                <a:ea typeface="メイリオ" panose="020B0604030504040204" pitchFamily="50" charset="-128"/>
              </a:rPr>
              <a:t>文章を推敲することが</a:t>
            </a:r>
            <a:endParaRPr lang="en-US" altLang="ja-JP" sz="1600" dirty="0" smtClean="0">
              <a:solidFill>
                <a:schemeClr val="tx1">
                  <a:lumMod val="85000"/>
                  <a:lumOff val="15000"/>
                </a:schemeClr>
              </a:solidFill>
              <a:latin typeface="メイリオ" panose="020B0604030504040204" pitchFamily="50" charset="-128"/>
              <a:ea typeface="メイリオ" panose="020B0604030504040204" pitchFamily="50" charset="-128"/>
            </a:endParaRPr>
          </a:p>
          <a:p>
            <a:r>
              <a:rPr lang="ja-JP" altLang="en-US" sz="1600" dirty="0" smtClean="0">
                <a:solidFill>
                  <a:schemeClr val="tx1">
                    <a:lumMod val="85000"/>
                    <a:lumOff val="15000"/>
                  </a:schemeClr>
                </a:solidFill>
                <a:latin typeface="メイリオ" panose="020B0604030504040204" pitchFamily="50" charset="-128"/>
                <a:ea typeface="メイリオ" panose="020B0604030504040204" pitchFamily="50" charset="-128"/>
              </a:rPr>
              <a:t>できる。</a:t>
            </a:r>
            <a:endParaRPr lang="en-US" altLang="ja-JP" sz="1600" dirty="0">
              <a:solidFill>
                <a:schemeClr val="tx1">
                  <a:lumMod val="85000"/>
                  <a:lumOff val="1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5095628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3"/>
          <p:cNvGrpSpPr/>
          <p:nvPr/>
        </p:nvGrpSpPr>
        <p:grpSpPr>
          <a:xfrm>
            <a:off x="-280087" y="178438"/>
            <a:ext cx="2743200" cy="452296"/>
            <a:chOff x="-337752" y="87822"/>
            <a:chExt cx="2743200" cy="452296"/>
          </a:xfrm>
        </p:grpSpPr>
        <p:sp>
          <p:nvSpPr>
            <p:cNvPr id="15" name="楕円 14"/>
            <p:cNvSpPr/>
            <p:nvPr/>
          </p:nvSpPr>
          <p:spPr>
            <a:xfrm>
              <a:off x="168555" y="87822"/>
              <a:ext cx="482234" cy="452296"/>
            </a:xfrm>
            <a:prstGeom prst="ellipse">
              <a:avLst/>
            </a:prstGeom>
            <a:solidFill>
              <a:srgbClr val="00B0F0"/>
            </a:solidFill>
            <a:ln w="25400">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900" dirty="0" smtClean="0">
                <a:solidFill>
                  <a:schemeClr val="tx1"/>
                </a:solidFill>
              </a:endParaRPr>
            </a:p>
            <a:p>
              <a:pPr algn="ctr"/>
              <a:endParaRPr kumimoji="1" lang="ja-JP" altLang="en-US" sz="1400" dirty="0">
                <a:solidFill>
                  <a:schemeClr val="tx1">
                    <a:lumMod val="75000"/>
                    <a:lumOff val="25000"/>
                  </a:schemeClr>
                </a:solidFill>
              </a:endParaRPr>
            </a:p>
          </p:txBody>
        </p:sp>
        <p:sp>
          <p:nvSpPr>
            <p:cNvPr id="3" name="角丸四角形 2"/>
            <p:cNvSpPr/>
            <p:nvPr/>
          </p:nvSpPr>
          <p:spPr>
            <a:xfrm>
              <a:off x="-337752" y="150218"/>
              <a:ext cx="2743200"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lumMod val="65000"/>
                      <a:lumOff val="35000"/>
                    </a:schemeClr>
                  </a:solidFill>
                  <a:latin typeface="メイリオ" panose="020B0604030504040204" pitchFamily="50" charset="-128"/>
                  <a:ea typeface="メイリオ" panose="020B0604030504040204" pitchFamily="50" charset="-128"/>
                </a:rPr>
                <a:t>学びの活動</a:t>
              </a:r>
              <a:endParaRPr kumimoji="1" lang="ja-JP" altLang="en-US" sz="2400"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grpSp>
      <p:sp>
        <p:nvSpPr>
          <p:cNvPr id="6" name="楕円 5"/>
          <p:cNvSpPr/>
          <p:nvPr/>
        </p:nvSpPr>
        <p:spPr>
          <a:xfrm flipV="1">
            <a:off x="2060830" y="308745"/>
            <a:ext cx="196338" cy="179906"/>
          </a:xfrm>
          <a:prstGeom prst="ellipse">
            <a:avLst/>
          </a:prstGeom>
          <a:solidFill>
            <a:srgbClr val="00B0F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900" dirty="0" smtClean="0">
              <a:solidFill>
                <a:schemeClr val="tx1"/>
              </a:solidFill>
            </a:endParaRPr>
          </a:p>
          <a:p>
            <a:pPr algn="ctr"/>
            <a:endParaRPr kumimoji="1" lang="ja-JP" altLang="en-US" sz="1400" dirty="0">
              <a:solidFill>
                <a:schemeClr val="tx1">
                  <a:lumMod val="75000"/>
                  <a:lumOff val="25000"/>
                </a:schemeClr>
              </a:solidFill>
            </a:endParaRPr>
          </a:p>
        </p:txBody>
      </p:sp>
      <p:sp>
        <p:nvSpPr>
          <p:cNvPr id="8" name="角丸四角形 7"/>
          <p:cNvSpPr/>
          <p:nvPr/>
        </p:nvSpPr>
        <p:spPr>
          <a:xfrm>
            <a:off x="1977766" y="240834"/>
            <a:ext cx="1672281"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　共有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　　</a:t>
            </a:r>
            <a:endParaRPr lang="en-US" altLang="ja-JP" b="1" dirty="0" smtClean="0">
              <a:solidFill>
                <a:schemeClr val="tx1">
                  <a:lumMod val="65000"/>
                  <a:lumOff val="35000"/>
                </a:schemeClr>
              </a:solidFill>
              <a:latin typeface="メイリオ" panose="020B0604030504040204" pitchFamily="50" charset="-128"/>
              <a:ea typeface="メイリオ" panose="020B0604030504040204" pitchFamily="50" charset="-128"/>
            </a:endParaRPr>
          </a:p>
        </p:txBody>
      </p:sp>
      <p:grpSp>
        <p:nvGrpSpPr>
          <p:cNvPr id="5" name="グループ化 4"/>
          <p:cNvGrpSpPr/>
          <p:nvPr/>
        </p:nvGrpSpPr>
        <p:grpSpPr>
          <a:xfrm>
            <a:off x="95800" y="630735"/>
            <a:ext cx="12300403" cy="3231472"/>
            <a:chOff x="112578" y="921848"/>
            <a:chExt cx="12300403" cy="3756158"/>
          </a:xfrm>
        </p:grpSpPr>
        <p:sp>
          <p:nvSpPr>
            <p:cNvPr id="13" name="正方形/長方形 12"/>
            <p:cNvSpPr/>
            <p:nvPr/>
          </p:nvSpPr>
          <p:spPr>
            <a:xfrm>
              <a:off x="122286" y="1315324"/>
              <a:ext cx="3965469" cy="3355529"/>
            </a:xfrm>
            <a:prstGeom prst="rect">
              <a:avLst/>
            </a:prstGeom>
            <a:noFill/>
          </p:spPr>
          <p:style>
            <a:lnRef idx="2">
              <a:schemeClr val="accent3">
                <a:shade val="50000"/>
              </a:schemeClr>
            </a:lnRef>
            <a:fillRef idx="1">
              <a:schemeClr val="accent3"/>
            </a:fillRef>
            <a:effectRef idx="0">
              <a:schemeClr val="accent3"/>
            </a:effectRef>
            <a:fontRef idx="minor">
              <a:schemeClr val="lt1"/>
            </a:fontRef>
          </p:style>
          <p:txBody>
            <a:bodyPr rtlCol="0" anchor="t"/>
            <a:lstStyle/>
            <a:p>
              <a:r>
                <a:rPr lang="ja-JP" altLang="en-US" dirty="0" smtClean="0">
                  <a:solidFill>
                    <a:schemeClr val="tx1">
                      <a:lumMod val="75000"/>
                      <a:lumOff val="25000"/>
                    </a:schemeClr>
                  </a:solidFill>
                </a:rPr>
                <a:t>　</a:t>
              </a:r>
              <a:endParaRPr kumimoji="1" lang="ja-JP" altLang="en-US" dirty="0">
                <a:solidFill>
                  <a:schemeClr val="tx1">
                    <a:lumMod val="75000"/>
                    <a:lumOff val="25000"/>
                  </a:schemeClr>
                </a:solidFill>
              </a:endParaRPr>
            </a:p>
          </p:txBody>
        </p:sp>
        <p:sp>
          <p:nvSpPr>
            <p:cNvPr id="14" name="角丸四角形 13">
              <a:hlinkClick r:id="rId3" action="ppaction://hlinksldjump"/>
            </p:cNvPr>
            <p:cNvSpPr/>
            <p:nvPr/>
          </p:nvSpPr>
          <p:spPr>
            <a:xfrm>
              <a:off x="112578" y="925425"/>
              <a:ext cx="3904025"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hlinkClick r:id="rId3" action="ppaction://hlinksldjump"/>
                </a:rPr>
                <a:t>互</a:t>
              </a:r>
              <a:r>
                <a:rPr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hlinkClick r:id="rId3" action="ppaction://hlinksldjump"/>
                </a:rPr>
                <a:t>いの文章のよいところを見付ける</a:t>
              </a:r>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17" name="角丸四角形 16"/>
            <p:cNvSpPr/>
            <p:nvPr/>
          </p:nvSpPr>
          <p:spPr>
            <a:xfrm>
              <a:off x="4227165" y="921848"/>
              <a:ext cx="3967568"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18" name="正方形/長方形 17"/>
            <p:cNvSpPr/>
            <p:nvPr/>
          </p:nvSpPr>
          <p:spPr>
            <a:xfrm>
              <a:off x="4175428" y="1315324"/>
              <a:ext cx="3916042" cy="3355529"/>
            </a:xfrm>
            <a:prstGeom prst="rect">
              <a:avLst/>
            </a:prstGeom>
            <a:noFill/>
          </p:spPr>
          <p:style>
            <a:lnRef idx="2">
              <a:schemeClr val="accent3">
                <a:shade val="50000"/>
              </a:schemeClr>
            </a:lnRef>
            <a:fillRef idx="1">
              <a:schemeClr val="accent3"/>
            </a:fillRef>
            <a:effectRef idx="0">
              <a:schemeClr val="accent3"/>
            </a:effectRef>
            <a:fontRef idx="minor">
              <a:schemeClr val="lt1"/>
            </a:fontRef>
          </p:style>
          <p:txBody>
            <a:bodyPr rtlCol="0" anchor="t"/>
            <a:lstStyle/>
            <a:p>
              <a:r>
                <a:rPr lang="ja-JP" altLang="en-US" dirty="0" smtClean="0">
                  <a:solidFill>
                    <a:schemeClr val="tx1">
                      <a:lumMod val="75000"/>
                      <a:lumOff val="25000"/>
                    </a:schemeClr>
                  </a:solidFill>
                </a:rPr>
                <a:t>　</a:t>
              </a:r>
              <a:endParaRPr kumimoji="1" lang="ja-JP" altLang="en-US" dirty="0">
                <a:solidFill>
                  <a:schemeClr val="tx1">
                    <a:lumMod val="75000"/>
                    <a:lumOff val="25000"/>
                  </a:schemeClr>
                </a:solidFill>
              </a:endParaRPr>
            </a:p>
          </p:txBody>
        </p:sp>
        <p:sp>
          <p:nvSpPr>
            <p:cNvPr id="19" name="角丸四角形 18"/>
            <p:cNvSpPr/>
            <p:nvPr/>
          </p:nvSpPr>
          <p:spPr>
            <a:xfrm>
              <a:off x="8445413" y="932577"/>
              <a:ext cx="3967568"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20" name="二等辺三角形 19"/>
            <p:cNvSpPr/>
            <p:nvPr/>
          </p:nvSpPr>
          <p:spPr>
            <a:xfrm rot="5400000">
              <a:off x="4153641" y="1016704"/>
              <a:ext cx="271848" cy="18371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二等辺三角形 20"/>
            <p:cNvSpPr/>
            <p:nvPr/>
          </p:nvSpPr>
          <p:spPr>
            <a:xfrm rot="5400000">
              <a:off x="8128514" y="1024943"/>
              <a:ext cx="271848" cy="18371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8179143" y="1322477"/>
              <a:ext cx="3916042" cy="3355529"/>
            </a:xfrm>
            <a:prstGeom prst="rect">
              <a:avLst/>
            </a:prstGeom>
            <a:noFill/>
          </p:spPr>
          <p:style>
            <a:lnRef idx="2">
              <a:schemeClr val="accent3">
                <a:shade val="50000"/>
              </a:schemeClr>
            </a:lnRef>
            <a:fillRef idx="1">
              <a:schemeClr val="accent3"/>
            </a:fillRef>
            <a:effectRef idx="0">
              <a:schemeClr val="accent3"/>
            </a:effectRef>
            <a:fontRef idx="minor">
              <a:schemeClr val="lt1"/>
            </a:fontRef>
          </p:style>
          <p:txBody>
            <a:bodyPr rtlCol="0" anchor="t"/>
            <a:lstStyle/>
            <a:p>
              <a:r>
                <a:rPr lang="ja-JP" altLang="en-US" dirty="0" smtClean="0">
                  <a:solidFill>
                    <a:schemeClr val="tx1">
                      <a:lumMod val="75000"/>
                      <a:lumOff val="25000"/>
                    </a:schemeClr>
                  </a:solidFill>
                </a:rPr>
                <a:t>　</a:t>
              </a:r>
              <a:endParaRPr kumimoji="1" lang="ja-JP" altLang="en-US" dirty="0">
                <a:solidFill>
                  <a:schemeClr val="tx1">
                    <a:lumMod val="75000"/>
                    <a:lumOff val="25000"/>
                  </a:schemeClr>
                </a:solidFill>
              </a:endParaRPr>
            </a:p>
          </p:txBody>
        </p:sp>
      </p:grpSp>
      <p:sp>
        <p:nvSpPr>
          <p:cNvPr id="25" name="角丸四角形 24"/>
          <p:cNvSpPr/>
          <p:nvPr/>
        </p:nvSpPr>
        <p:spPr>
          <a:xfrm>
            <a:off x="4329306" y="641463"/>
            <a:ext cx="3687089"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26" name="角丸四角形 25"/>
          <p:cNvSpPr/>
          <p:nvPr/>
        </p:nvSpPr>
        <p:spPr>
          <a:xfrm>
            <a:off x="4333153" y="607349"/>
            <a:ext cx="1172412"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hlinkClick r:id="rId4" action="ppaction://hlinksldjump"/>
              </a:rPr>
              <a:t>話合い</a:t>
            </a:r>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27" name="角丸四角形 26">
            <a:hlinkClick r:id="rId5" action="ppaction://hlinksldjump"/>
          </p:cNvPr>
          <p:cNvSpPr/>
          <p:nvPr/>
        </p:nvSpPr>
        <p:spPr>
          <a:xfrm>
            <a:off x="8271925" y="620245"/>
            <a:ext cx="4003715"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hlinkClick r:id="rId6" action="ppaction://hlinksldjump"/>
              </a:rPr>
              <a:t>自分</a:t>
            </a:r>
            <a:r>
              <a:rPr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hlinkClick r:id="rId6" action="ppaction://hlinksldjump"/>
              </a:rPr>
              <a:t>の文章のよいところを見付ける</a:t>
            </a:r>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pic>
        <p:nvPicPr>
          <p:cNvPr id="29" name="図 28"/>
          <p:cNvPicPr>
            <a:picLocks noChangeAspect="1"/>
          </p:cNvPicPr>
          <p:nvPr/>
        </p:nvPicPr>
        <p:blipFill rotWithShape="1">
          <a:blip r:embed="rId7" cstate="print">
            <a:extLst>
              <a:ext uri="{28A0092B-C50C-407E-A947-70E740481C1C}">
                <a14:useLocalDpi xmlns:a14="http://schemas.microsoft.com/office/drawing/2010/main" val="0"/>
              </a:ext>
            </a:extLst>
          </a:blip>
          <a:srcRect l="24680" r="17670"/>
          <a:stretch/>
        </p:blipFill>
        <p:spPr>
          <a:xfrm>
            <a:off x="2924199" y="3880289"/>
            <a:ext cx="2831452" cy="2702076"/>
          </a:xfrm>
          <a:prstGeom prst="rect">
            <a:avLst/>
          </a:prstGeom>
        </p:spPr>
      </p:pic>
      <p:pic>
        <p:nvPicPr>
          <p:cNvPr id="30" name="図 2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680211" y="3892291"/>
            <a:ext cx="2726134" cy="2680860"/>
          </a:xfrm>
          <a:prstGeom prst="rect">
            <a:avLst/>
          </a:prstGeom>
        </p:spPr>
      </p:pic>
      <p:sp>
        <p:nvSpPr>
          <p:cNvPr id="23" name="正方形/長方形 22"/>
          <p:cNvSpPr/>
          <p:nvPr/>
        </p:nvSpPr>
        <p:spPr>
          <a:xfrm>
            <a:off x="204126" y="1036667"/>
            <a:ext cx="3731838" cy="3508653"/>
          </a:xfrm>
          <a:prstGeom prst="rect">
            <a:avLst/>
          </a:prstGeom>
        </p:spPr>
        <p:txBody>
          <a:bodyPr wrap="square">
            <a:spAutoFit/>
          </a:bodyPr>
          <a:lstStyle/>
          <a:p>
            <a:r>
              <a:rPr lang="en-US" altLang="ja-JP" sz="1400" dirty="0" smtClean="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第</a:t>
            </a:r>
            <a:r>
              <a:rPr lang="en-US" altLang="ja-JP" sz="1400" dirty="0" smtClean="0">
                <a:latin typeface="メイリオ" panose="020B0604030504040204" pitchFamily="50" charset="-128"/>
                <a:ea typeface="メイリオ" panose="020B0604030504040204" pitchFamily="50" charset="-128"/>
              </a:rPr>
              <a:t>10</a:t>
            </a:r>
            <a:r>
              <a:rPr lang="ja-JP" altLang="en-US" sz="1400" dirty="0" smtClean="0">
                <a:latin typeface="メイリオ" panose="020B0604030504040204" pitchFamily="50" charset="-128"/>
                <a:ea typeface="メイリオ" panose="020B0604030504040204" pitchFamily="50" charset="-128"/>
              </a:rPr>
              <a:t>時</a:t>
            </a:r>
            <a:r>
              <a:rPr lang="en-US" altLang="ja-JP" sz="1400" dirty="0" smtClean="0">
                <a:latin typeface="メイリオ" panose="020B0604030504040204" pitchFamily="50" charset="-128"/>
                <a:ea typeface="メイリオ" panose="020B0604030504040204" pitchFamily="50" charset="-128"/>
              </a:rPr>
              <a:t>】</a:t>
            </a:r>
          </a:p>
          <a:p>
            <a:r>
              <a:rPr lang="ja-JP" altLang="en-US" sz="1400" dirty="0" smtClean="0">
                <a:latin typeface="メイリオ" panose="020B0604030504040204" pitchFamily="50" charset="-128"/>
                <a:ea typeface="メイリオ" panose="020B0604030504040204" pitchFamily="50" charset="-128"/>
              </a:rPr>
              <a:t>○読み合いの観点</a:t>
            </a:r>
            <a:r>
              <a:rPr lang="en-US" altLang="ja-JP" sz="1400" dirty="0" smtClean="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読み合いのポイント</a:t>
            </a:r>
            <a:r>
              <a:rPr lang="en-US" altLang="ja-JP" sz="1400" dirty="0" smtClean="0">
                <a:latin typeface="メイリオ" panose="020B0604030504040204" pitchFamily="50" charset="-128"/>
                <a:ea typeface="メイリオ" panose="020B0604030504040204" pitchFamily="50" charset="-128"/>
              </a:rPr>
              <a:t>】</a:t>
            </a: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を確認し、文章のよいところをデジタル</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付箋に記入する。</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（推敲時と同様のグループ、方法で）</a:t>
            </a:r>
            <a:endParaRPr lang="en-US" altLang="ja-JP" sz="1400" dirty="0" smtClean="0">
              <a:latin typeface="メイリオ" panose="020B0604030504040204" pitchFamily="50" charset="-128"/>
              <a:ea typeface="メイリオ" panose="020B0604030504040204" pitchFamily="50" charset="-128"/>
            </a:endParaRPr>
          </a:p>
          <a:p>
            <a:endParaRPr lang="en-US" altLang="ja-JP" sz="1400" dirty="0" smtClean="0">
              <a:latin typeface="メイリオ" panose="020B0604030504040204" pitchFamily="50" charset="-128"/>
              <a:ea typeface="メイリオ" panose="020B0604030504040204" pitchFamily="50" charset="-128"/>
            </a:endParaRPr>
          </a:p>
          <a:p>
            <a:r>
              <a:rPr lang="ja-JP" altLang="en-US" sz="1400" dirty="0" smtClean="0">
                <a:latin typeface="メイリオ" panose="020B0604030504040204" pitchFamily="50" charset="-128"/>
                <a:ea typeface="メイリオ" panose="020B0604030504040204" pitchFamily="50" charset="-128"/>
              </a:rPr>
              <a:t>　</a:t>
            </a:r>
            <a:r>
              <a:rPr lang="en-US" altLang="ja-JP" sz="1400" dirty="0" smtClean="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読み合いのポイント</a:t>
            </a:r>
            <a:r>
              <a:rPr lang="en-US" altLang="ja-JP" sz="1400" dirty="0" smtClean="0">
                <a:latin typeface="メイリオ" panose="020B0604030504040204" pitchFamily="50" charset="-128"/>
                <a:ea typeface="メイリオ" panose="020B0604030504040204" pitchFamily="50" charset="-128"/>
              </a:rPr>
              <a:t>】</a:t>
            </a:r>
          </a:p>
          <a:p>
            <a:r>
              <a:rPr lang="ja-JP" altLang="en-US" sz="1400" dirty="0" smtClean="0">
                <a:latin typeface="メイリオ" panose="020B0604030504040204" pitchFamily="50" charset="-128"/>
                <a:ea typeface="メイリオ" panose="020B0604030504040204" pitchFamily="50" charset="-128"/>
              </a:rPr>
              <a:t>　・納得したこと。（内容）</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smtClean="0">
                <a:latin typeface="メイリオ" panose="020B0604030504040204" pitchFamily="50" charset="-128"/>
                <a:ea typeface="メイリオ" panose="020B0604030504040204" pitchFamily="50" charset="-128"/>
              </a:rPr>
              <a:t>　・分かりやすい書き方。（表現）</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smtClean="0">
                <a:latin typeface="メイリオ" panose="020B0604030504040204" pitchFamily="50" charset="-128"/>
                <a:ea typeface="メイリオ" panose="020B0604030504040204" pitchFamily="50" charset="-128"/>
              </a:rPr>
              <a:t>　　を具体的に記入</a:t>
            </a:r>
            <a:r>
              <a:rPr lang="ja-JP" altLang="en-US" sz="1400" dirty="0">
                <a:latin typeface="メイリオ" panose="020B0604030504040204" pitchFamily="50" charset="-128"/>
                <a:ea typeface="メイリオ" panose="020B0604030504040204" pitchFamily="50" charset="-128"/>
              </a:rPr>
              <a:t>する。</a:t>
            </a:r>
          </a:p>
          <a:p>
            <a:endParaRPr lang="ja-JP" altLang="en-US" sz="1200" b="1" dirty="0">
              <a:solidFill>
                <a:srgbClr val="0070C0"/>
              </a:solidFill>
              <a:latin typeface="メイリオ" panose="020B0604030504040204" pitchFamily="50" charset="-128"/>
              <a:ea typeface="メイリオ" panose="020B0604030504040204" pitchFamily="50" charset="-128"/>
            </a:endParaRPr>
          </a:p>
          <a:p>
            <a:endParaRPr lang="en-US" altLang="ja-JP" sz="1400" dirty="0" smtClean="0"/>
          </a:p>
          <a:p>
            <a:endParaRPr lang="en-US" altLang="ja-JP" sz="1400" dirty="0" smtClean="0"/>
          </a:p>
          <a:p>
            <a:endParaRPr lang="en-US" altLang="ja-JP" sz="1400" dirty="0" smtClean="0"/>
          </a:p>
          <a:p>
            <a:endParaRPr lang="en-US" altLang="ja-JP" sz="1400" dirty="0" smtClean="0"/>
          </a:p>
          <a:p>
            <a:r>
              <a:rPr lang="ja-JP" altLang="en-US" sz="1400" dirty="0" smtClean="0"/>
              <a:t>　</a:t>
            </a:r>
            <a:endParaRPr lang="ja-JP" altLang="en-US" sz="1400" dirty="0"/>
          </a:p>
        </p:txBody>
      </p:sp>
      <p:sp>
        <p:nvSpPr>
          <p:cNvPr id="24" name="正方形/長方形 23"/>
          <p:cNvSpPr/>
          <p:nvPr/>
        </p:nvSpPr>
        <p:spPr>
          <a:xfrm>
            <a:off x="4274849" y="1025367"/>
            <a:ext cx="3795414" cy="2462213"/>
          </a:xfrm>
          <a:prstGeom prst="rect">
            <a:avLst/>
          </a:prstGeom>
        </p:spPr>
        <p:txBody>
          <a:bodyPr wrap="square">
            <a:spAutoFit/>
          </a:bodyPr>
          <a:lstStyle/>
          <a:p>
            <a:r>
              <a:rPr lang="en-US" altLang="ja-JP" sz="1400" dirty="0" smtClean="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第</a:t>
            </a:r>
            <a:r>
              <a:rPr lang="en-US" altLang="ja-JP" sz="1400" dirty="0" smtClean="0">
                <a:latin typeface="メイリオ" panose="020B0604030504040204" pitchFamily="50" charset="-128"/>
                <a:ea typeface="メイリオ" panose="020B0604030504040204" pitchFamily="50" charset="-128"/>
              </a:rPr>
              <a:t>11</a:t>
            </a:r>
            <a:r>
              <a:rPr lang="ja-JP" altLang="en-US" sz="1400" dirty="0" smtClean="0">
                <a:latin typeface="メイリオ" panose="020B0604030504040204" pitchFamily="50" charset="-128"/>
                <a:ea typeface="メイリオ" panose="020B0604030504040204" pitchFamily="50" charset="-128"/>
              </a:rPr>
              <a:t>時</a:t>
            </a:r>
            <a:r>
              <a:rPr lang="en-US" altLang="ja-JP" sz="1400" dirty="0" smtClean="0">
                <a:latin typeface="メイリオ" panose="020B0604030504040204" pitchFamily="50" charset="-128"/>
                <a:ea typeface="メイリオ" panose="020B0604030504040204" pitchFamily="50" charset="-128"/>
              </a:rPr>
              <a:t>】</a:t>
            </a:r>
          </a:p>
          <a:p>
            <a:r>
              <a:rPr lang="ja-JP" altLang="en-US" sz="1400" dirty="0" smtClean="0">
                <a:latin typeface="メイリオ" panose="020B0604030504040204" pitchFamily="50" charset="-128"/>
                <a:ea typeface="メイリオ" panose="020B0604030504040204" pitchFamily="50" charset="-128"/>
              </a:rPr>
              <a:t>○他の児童からのコメントを基に、グループ</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で話し合う。実際の話し合いや共同編集</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機能でグループ以外の他の児童の文章を</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読み合う。</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smtClean="0">
                <a:latin typeface="メイリオ" panose="020B0604030504040204" pitchFamily="50" charset="-128"/>
                <a:ea typeface="メイリオ" panose="020B0604030504040204" pitchFamily="50" charset="-128"/>
              </a:rPr>
              <a:t>　</a:t>
            </a:r>
            <a:r>
              <a:rPr lang="en-US" altLang="ja-JP" sz="1400" dirty="0" smtClean="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他の児童のよいところを参考にし、自分</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　の文章に取り入れてもよいことを伝える。</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smtClean="0">
                <a:latin typeface="メイリオ" panose="020B0604030504040204" pitchFamily="50" charset="-128"/>
                <a:ea typeface="メイリオ" panose="020B0604030504040204" pitchFamily="50" charset="-128"/>
              </a:rPr>
              <a:t>○話合いから得たことを基に、自分の文章</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をもう一度、読み直す。</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en-US" altLang="ja-JP" sz="1400" dirty="0" smtClean="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友達の文章を読み合った後、自分の文章</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を修正し、完成させる。　</a:t>
            </a:r>
            <a:endParaRPr lang="ja-JP" altLang="en-US" sz="1400" dirty="0">
              <a:latin typeface="メイリオ" panose="020B0604030504040204" pitchFamily="50" charset="-128"/>
              <a:ea typeface="メイリオ" panose="020B0604030504040204" pitchFamily="50" charset="-128"/>
            </a:endParaRPr>
          </a:p>
        </p:txBody>
      </p:sp>
      <p:sp>
        <p:nvSpPr>
          <p:cNvPr id="31" name="正方形/長方形 30"/>
          <p:cNvSpPr/>
          <p:nvPr/>
        </p:nvSpPr>
        <p:spPr>
          <a:xfrm>
            <a:off x="8177955" y="1054205"/>
            <a:ext cx="3983696" cy="2246769"/>
          </a:xfrm>
          <a:prstGeom prst="rect">
            <a:avLst/>
          </a:prstGeom>
        </p:spPr>
        <p:txBody>
          <a:bodyPr wrap="square">
            <a:spAutoFit/>
          </a:bodyPr>
          <a:lstStyle/>
          <a:p>
            <a:r>
              <a:rPr lang="en-US" altLang="ja-JP" sz="1400" dirty="0" smtClean="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第</a:t>
            </a:r>
            <a:r>
              <a:rPr lang="en-US" altLang="ja-JP" sz="1400" dirty="0" smtClean="0">
                <a:latin typeface="メイリオ" panose="020B0604030504040204" pitchFamily="50" charset="-128"/>
                <a:ea typeface="メイリオ" panose="020B0604030504040204" pitchFamily="50" charset="-128"/>
              </a:rPr>
              <a:t>12</a:t>
            </a:r>
            <a:r>
              <a:rPr lang="ja-JP" altLang="en-US" sz="1400" dirty="0" smtClean="0">
                <a:latin typeface="メイリオ" panose="020B0604030504040204" pitchFamily="50" charset="-128"/>
                <a:ea typeface="メイリオ" panose="020B0604030504040204" pitchFamily="50" charset="-128"/>
              </a:rPr>
              <a:t>時</a:t>
            </a:r>
            <a:r>
              <a:rPr lang="en-US" altLang="ja-JP" sz="1400" dirty="0" smtClean="0">
                <a:latin typeface="メイリオ" panose="020B0604030504040204" pitchFamily="50" charset="-128"/>
                <a:ea typeface="メイリオ" panose="020B0604030504040204" pitchFamily="50" charset="-128"/>
              </a:rPr>
              <a:t>】</a:t>
            </a:r>
          </a:p>
          <a:p>
            <a:r>
              <a:rPr lang="ja-JP" altLang="en-US" sz="1400" dirty="0" smtClean="0">
                <a:latin typeface="メイリオ" panose="020B0604030504040204" pitchFamily="50" charset="-128"/>
                <a:ea typeface="メイリオ" panose="020B0604030504040204" pitchFamily="50" charset="-128"/>
              </a:rPr>
              <a:t>○記述の場面や他の児童のコメントから、</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自分の文章のよいところ（読み合いの視点）</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を自分の言葉で表現する。</a:t>
            </a:r>
            <a:endParaRPr lang="en-US" altLang="ja-JP" sz="1400" dirty="0" smtClean="0">
              <a:latin typeface="メイリオ" panose="020B0604030504040204" pitchFamily="50" charset="-128"/>
              <a:ea typeface="メイリオ" panose="020B0604030504040204" pitchFamily="50" charset="-128"/>
            </a:endParaRPr>
          </a:p>
          <a:p>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他の児童のよいところを参考にしながら、</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自分が意識して書いたところを明確にする。</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en-US" altLang="ja-JP" sz="1400" dirty="0" smtClean="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明確にすることで、その部分が自分の</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　文章のよいところであることを共有</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する。</a:t>
            </a:r>
            <a:endParaRPr lang="en-US" altLang="ja-JP" sz="1400" dirty="0" smtClean="0">
              <a:latin typeface="メイリオ" panose="020B0604030504040204" pitchFamily="50" charset="-128"/>
              <a:ea typeface="メイリオ" panose="020B0604030504040204" pitchFamily="50" charset="-128"/>
            </a:endParaRPr>
          </a:p>
        </p:txBody>
      </p:sp>
      <p:sp>
        <p:nvSpPr>
          <p:cNvPr id="36" name="角丸四角形 35"/>
          <p:cNvSpPr/>
          <p:nvPr/>
        </p:nvSpPr>
        <p:spPr>
          <a:xfrm>
            <a:off x="2924199" y="245449"/>
            <a:ext cx="3495228"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2400" b="1" dirty="0" smtClean="0">
                <a:solidFill>
                  <a:schemeClr val="tx1">
                    <a:lumMod val="65000"/>
                    <a:lumOff val="35000"/>
                  </a:schemeClr>
                </a:solidFill>
                <a:latin typeface="メイリオ" panose="020B0604030504040204" pitchFamily="50" charset="-128"/>
                <a:ea typeface="メイリオ" panose="020B0604030504040204" pitchFamily="50" charset="-128"/>
              </a:rPr>
              <a:t>10</a:t>
            </a:r>
            <a:r>
              <a:rPr lang="ja-JP" altLang="en-US" sz="2400" b="1"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2400" b="1" dirty="0" smtClean="0">
                <a:solidFill>
                  <a:schemeClr val="tx1">
                    <a:lumMod val="65000"/>
                    <a:lumOff val="35000"/>
                  </a:schemeClr>
                </a:solidFill>
                <a:latin typeface="メイリオ" panose="020B0604030504040204" pitchFamily="50" charset="-128"/>
                <a:ea typeface="メイリオ" panose="020B0604030504040204" pitchFamily="50" charset="-128"/>
              </a:rPr>
              <a:t>11</a:t>
            </a:r>
            <a:r>
              <a:rPr lang="ja-JP" altLang="en-US" sz="2400" b="1"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2400" b="1" dirty="0" smtClean="0">
                <a:solidFill>
                  <a:schemeClr val="tx1">
                    <a:lumMod val="65000"/>
                    <a:lumOff val="35000"/>
                  </a:schemeClr>
                </a:solidFill>
                <a:latin typeface="メイリオ" panose="020B0604030504040204" pitchFamily="50" charset="-128"/>
                <a:ea typeface="メイリオ" panose="020B0604030504040204" pitchFamily="50" charset="-128"/>
              </a:rPr>
              <a:t>12</a:t>
            </a:r>
            <a:r>
              <a:rPr lang="ja-JP" altLang="en-US" sz="2400" b="1"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2400" b="1" dirty="0" smtClean="0">
                <a:solidFill>
                  <a:schemeClr val="tx1">
                    <a:lumMod val="65000"/>
                    <a:lumOff val="35000"/>
                  </a:schemeClr>
                </a:solidFill>
                <a:latin typeface="メイリオ" panose="020B0604030504040204" pitchFamily="50" charset="-128"/>
                <a:ea typeface="メイリオ" panose="020B0604030504040204" pitchFamily="50" charset="-128"/>
              </a:rPr>
              <a:t>12</a:t>
            </a:r>
            <a:r>
              <a:rPr lang="ja-JP" altLang="en-US" sz="2400" b="1" dirty="0" smtClean="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sz="2400"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37" name="正方形/長方形 36"/>
          <p:cNvSpPr/>
          <p:nvPr/>
        </p:nvSpPr>
        <p:spPr>
          <a:xfrm>
            <a:off x="3338998" y="6563972"/>
            <a:ext cx="2492990" cy="369332"/>
          </a:xfrm>
          <a:prstGeom prst="rect">
            <a:avLst/>
          </a:prstGeom>
        </p:spPr>
        <p:txBody>
          <a:bodyPr wrap="none">
            <a:spAutoFit/>
          </a:bodyPr>
          <a:lstStyle/>
          <a:p>
            <a:r>
              <a:rPr lang="ja-JP" altLang="en-US" dirty="0" smtClean="0">
                <a:solidFill>
                  <a:schemeClr val="tx1">
                    <a:lumMod val="75000"/>
                    <a:lumOff val="25000"/>
                  </a:schemeClr>
                </a:solidFill>
                <a:hlinkClick r:id="rId9" action="ppaction://hlinksldjump"/>
              </a:rPr>
              <a:t>デジタルワークシート</a:t>
            </a:r>
            <a:endParaRPr lang="ja-JP" altLang="en-US" dirty="0">
              <a:solidFill>
                <a:schemeClr val="tx1">
                  <a:lumMod val="75000"/>
                  <a:lumOff val="25000"/>
                </a:schemeClr>
              </a:solidFill>
            </a:endParaRPr>
          </a:p>
        </p:txBody>
      </p:sp>
      <p:pic>
        <p:nvPicPr>
          <p:cNvPr id="38" name="図 37">
            <a:hlinkClick r:id="rId10" action="ppaction://hlinksldjump"/>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16778575" flipH="1">
            <a:off x="3121693" y="6618093"/>
            <a:ext cx="279759" cy="255727"/>
          </a:xfrm>
          <a:prstGeom prst="rect">
            <a:avLst/>
          </a:prstGeom>
        </p:spPr>
      </p:pic>
      <p:sp>
        <p:nvSpPr>
          <p:cNvPr id="39" name="正方形/長方形 38">
            <a:hlinkClick r:id="rId5" action="ppaction://hlinksldjump"/>
          </p:cNvPr>
          <p:cNvSpPr/>
          <p:nvPr/>
        </p:nvSpPr>
        <p:spPr>
          <a:xfrm>
            <a:off x="8913355" y="6557908"/>
            <a:ext cx="2492990" cy="369332"/>
          </a:xfrm>
          <a:prstGeom prst="rect">
            <a:avLst/>
          </a:prstGeom>
        </p:spPr>
        <p:txBody>
          <a:bodyPr wrap="none">
            <a:spAutoFit/>
          </a:bodyPr>
          <a:lstStyle/>
          <a:p>
            <a:r>
              <a:rPr lang="ja-JP" altLang="en-US" dirty="0" smtClean="0">
                <a:solidFill>
                  <a:schemeClr val="tx1">
                    <a:lumMod val="75000"/>
                    <a:lumOff val="25000"/>
                  </a:schemeClr>
                </a:solidFill>
                <a:hlinkClick r:id="rId5" action="ppaction://hlinksldjump"/>
              </a:rPr>
              <a:t>デジタルワークシート</a:t>
            </a:r>
            <a:endParaRPr lang="ja-JP" altLang="en-US" dirty="0">
              <a:solidFill>
                <a:schemeClr val="tx1">
                  <a:lumMod val="75000"/>
                  <a:lumOff val="25000"/>
                </a:schemeClr>
              </a:solidFill>
            </a:endParaRPr>
          </a:p>
        </p:txBody>
      </p:sp>
      <p:pic>
        <p:nvPicPr>
          <p:cNvPr id="40" name="図 39">
            <a:hlinkClick r:id="rId10" action="ppaction://hlinksldjump"/>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16778575" flipH="1">
            <a:off x="8696050" y="6612029"/>
            <a:ext cx="279759" cy="255727"/>
          </a:xfrm>
          <a:prstGeom prst="rect">
            <a:avLst/>
          </a:prstGeom>
        </p:spPr>
      </p:pic>
      <p:sp>
        <p:nvSpPr>
          <p:cNvPr id="42" name="動作設定ボタン: ホーム 41">
            <a:hlinkClick r:id="" action="ppaction://hlinkshowjump?jump=firstslide" highlightClick="1"/>
          </p:cNvPr>
          <p:cNvSpPr/>
          <p:nvPr/>
        </p:nvSpPr>
        <p:spPr>
          <a:xfrm>
            <a:off x="106441" y="6315277"/>
            <a:ext cx="483044" cy="411892"/>
          </a:xfrm>
          <a:prstGeom prst="actionButtonHom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動作設定ボタン: 戻る 42">
            <a:hlinkClick r:id="" action="ppaction://hlinkshowjump?jump=lastslideviewed" highlightClick="1"/>
          </p:cNvPr>
          <p:cNvSpPr/>
          <p:nvPr/>
        </p:nvSpPr>
        <p:spPr>
          <a:xfrm>
            <a:off x="106441" y="5851643"/>
            <a:ext cx="483044" cy="408821"/>
          </a:xfrm>
          <a:prstGeom prst="actionButtonRetur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27538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楕円 38"/>
          <p:cNvSpPr/>
          <p:nvPr/>
        </p:nvSpPr>
        <p:spPr>
          <a:xfrm>
            <a:off x="235001" y="178081"/>
            <a:ext cx="482234" cy="452296"/>
          </a:xfrm>
          <a:prstGeom prst="ellipse">
            <a:avLst/>
          </a:prstGeom>
          <a:solidFill>
            <a:srgbClr val="00B0F0"/>
          </a:solidFill>
          <a:ln w="25400">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900" dirty="0" smtClean="0">
              <a:solidFill>
                <a:schemeClr val="tx1"/>
              </a:solidFill>
            </a:endParaRPr>
          </a:p>
          <a:p>
            <a:pPr algn="ctr"/>
            <a:endParaRPr kumimoji="1" lang="ja-JP" altLang="en-US" sz="1400" dirty="0">
              <a:solidFill>
                <a:schemeClr val="tx1">
                  <a:lumMod val="75000"/>
                  <a:lumOff val="25000"/>
                </a:schemeClr>
              </a:solidFill>
            </a:endParaRPr>
          </a:p>
        </p:txBody>
      </p:sp>
      <p:sp>
        <p:nvSpPr>
          <p:cNvPr id="3" name="角丸四角形 2"/>
          <p:cNvSpPr/>
          <p:nvPr/>
        </p:nvSpPr>
        <p:spPr>
          <a:xfrm>
            <a:off x="-280087" y="240834"/>
            <a:ext cx="2743200"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lumMod val="65000"/>
                    <a:lumOff val="35000"/>
                  </a:schemeClr>
                </a:solidFill>
                <a:latin typeface="メイリオ" panose="020B0604030504040204" pitchFamily="50" charset="-128"/>
                <a:ea typeface="メイリオ" panose="020B0604030504040204" pitchFamily="50" charset="-128"/>
              </a:rPr>
              <a:t>学びの活動</a:t>
            </a:r>
            <a:endParaRPr kumimoji="1" lang="ja-JP" altLang="en-US" sz="2400"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12" name="角丸四角形 11"/>
          <p:cNvSpPr/>
          <p:nvPr/>
        </p:nvSpPr>
        <p:spPr>
          <a:xfrm>
            <a:off x="1954276" y="227625"/>
            <a:ext cx="2675389" cy="389900"/>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共有</a:t>
            </a:r>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（第</a:t>
            </a:r>
            <a:r>
              <a:rPr kumimoji="1" lang="en-US" altLang="ja-JP" b="1" dirty="0" smtClean="0">
                <a:solidFill>
                  <a:schemeClr val="tx1">
                    <a:lumMod val="65000"/>
                    <a:lumOff val="35000"/>
                  </a:schemeClr>
                </a:solidFill>
                <a:latin typeface="メイリオ" panose="020B0604030504040204" pitchFamily="50" charset="-128"/>
                <a:ea typeface="メイリオ" panose="020B0604030504040204" pitchFamily="50" charset="-128"/>
              </a:rPr>
              <a:t>10</a:t>
            </a:r>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kumimoji="1" lang="en-US" altLang="ja-JP" b="1" dirty="0" smtClean="0">
                <a:solidFill>
                  <a:schemeClr val="tx1">
                    <a:lumMod val="65000"/>
                    <a:lumOff val="35000"/>
                  </a:schemeClr>
                </a:solidFill>
                <a:latin typeface="メイリオ" panose="020B0604030504040204" pitchFamily="50" charset="-128"/>
                <a:ea typeface="メイリオ" panose="020B0604030504040204" pitchFamily="50" charset="-128"/>
              </a:rPr>
              <a:t>11</a:t>
            </a:r>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時）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25" name="楕円 24"/>
          <p:cNvSpPr/>
          <p:nvPr/>
        </p:nvSpPr>
        <p:spPr>
          <a:xfrm flipV="1">
            <a:off x="2089416" y="310600"/>
            <a:ext cx="196338" cy="179906"/>
          </a:xfrm>
          <a:prstGeom prst="ellipse">
            <a:avLst/>
          </a:prstGeom>
          <a:solidFill>
            <a:srgbClr val="00B0F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ltLang="ja-JP" sz="900" dirty="0" smtClean="0">
              <a:solidFill>
                <a:schemeClr val="tx1"/>
              </a:solidFill>
            </a:endParaRPr>
          </a:p>
          <a:p>
            <a:pPr algn="ctr"/>
            <a:endParaRPr kumimoji="1" lang="ja-JP" altLang="en-US" sz="1400" dirty="0">
              <a:solidFill>
                <a:schemeClr val="tx1">
                  <a:lumMod val="75000"/>
                  <a:lumOff val="25000"/>
                </a:schemeClr>
              </a:solidFill>
            </a:endParaRPr>
          </a:p>
        </p:txBody>
      </p:sp>
      <p:pic>
        <p:nvPicPr>
          <p:cNvPr id="10" name="図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15214" y="2560369"/>
            <a:ext cx="7247968" cy="4076065"/>
          </a:xfrm>
          <a:prstGeom prst="rect">
            <a:avLst/>
          </a:prstGeom>
        </p:spPr>
      </p:pic>
      <p:sp>
        <p:nvSpPr>
          <p:cNvPr id="40" name="四角形吹き出し 39"/>
          <p:cNvSpPr/>
          <p:nvPr/>
        </p:nvSpPr>
        <p:spPr>
          <a:xfrm>
            <a:off x="9232242" y="1897596"/>
            <a:ext cx="2822036" cy="508434"/>
          </a:xfrm>
          <a:prstGeom prst="wedgeRectCallout">
            <a:avLst>
              <a:gd name="adj1" fmla="val -39495"/>
              <a:gd name="adj2" fmla="val 92773"/>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・よいところだと思った理由を具体的</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に書く。</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48" name="正方形/長方形 47"/>
          <p:cNvSpPr/>
          <p:nvPr/>
        </p:nvSpPr>
        <p:spPr>
          <a:xfrm>
            <a:off x="352437" y="2274266"/>
            <a:ext cx="4126257" cy="3323987"/>
          </a:xfrm>
          <a:prstGeom prst="rect">
            <a:avLst/>
          </a:prstGeom>
          <a:ln w="19050">
            <a:solidFill>
              <a:schemeClr val="tx1">
                <a:lumMod val="65000"/>
                <a:lumOff val="35000"/>
              </a:schemeClr>
            </a:solidFill>
          </a:ln>
        </p:spPr>
        <p:txBody>
          <a:bodyPr wrap="square">
            <a:spAutoFit/>
          </a:bodyPr>
          <a:lstStyle/>
          <a:p>
            <a:pPr lvl="0"/>
            <a:r>
              <a:rPr lang="en-US" altLang="ja-JP" sz="1400" dirty="0">
                <a:solidFill>
                  <a:prstClr val="black"/>
                </a:solidFill>
                <a:latin typeface="メイリオ" panose="020B0604030504040204" pitchFamily="50" charset="-128"/>
                <a:ea typeface="メイリオ" panose="020B0604030504040204" pitchFamily="50" charset="-128"/>
              </a:rPr>
              <a:t>【</a:t>
            </a:r>
            <a:r>
              <a:rPr lang="ja-JP" altLang="en-US" sz="1400" dirty="0" smtClean="0">
                <a:solidFill>
                  <a:prstClr val="black"/>
                </a:solidFill>
                <a:latin typeface="メイリオ" panose="020B0604030504040204" pitchFamily="50" charset="-128"/>
                <a:ea typeface="メイリオ" panose="020B0604030504040204" pitchFamily="50" charset="-128"/>
              </a:rPr>
              <a:t>第</a:t>
            </a:r>
            <a:r>
              <a:rPr lang="en-US" altLang="ja-JP" sz="1400" dirty="0" smtClean="0">
                <a:solidFill>
                  <a:prstClr val="black"/>
                </a:solidFill>
                <a:latin typeface="メイリオ" panose="020B0604030504040204" pitchFamily="50" charset="-128"/>
                <a:ea typeface="メイリオ" panose="020B0604030504040204" pitchFamily="50" charset="-128"/>
              </a:rPr>
              <a:t>10</a:t>
            </a:r>
            <a:r>
              <a:rPr lang="ja-JP" altLang="en-US" sz="1400" dirty="0" smtClean="0">
                <a:solidFill>
                  <a:prstClr val="black"/>
                </a:solidFill>
                <a:latin typeface="メイリオ" panose="020B0604030504040204" pitchFamily="50" charset="-128"/>
                <a:ea typeface="メイリオ" panose="020B0604030504040204" pitchFamily="50" charset="-128"/>
              </a:rPr>
              <a:t>時</a:t>
            </a:r>
            <a:r>
              <a:rPr lang="en-US" altLang="ja-JP" sz="1400" dirty="0" smtClean="0">
                <a:solidFill>
                  <a:prstClr val="black"/>
                </a:solidFill>
                <a:latin typeface="メイリオ" panose="020B0604030504040204" pitchFamily="50" charset="-128"/>
                <a:ea typeface="メイリオ" panose="020B0604030504040204" pitchFamily="50" charset="-128"/>
              </a:rPr>
              <a:t>】</a:t>
            </a:r>
          </a:p>
          <a:p>
            <a:pPr lvl="0"/>
            <a:r>
              <a:rPr lang="ja-JP" altLang="en-US" sz="1400" dirty="0">
                <a:solidFill>
                  <a:prstClr val="black"/>
                </a:solidFill>
                <a:latin typeface="メイリオ" panose="020B0604030504040204" pitchFamily="50" charset="-128"/>
                <a:ea typeface="メイリオ" panose="020B0604030504040204" pitchFamily="50" charset="-128"/>
              </a:rPr>
              <a:t>○</a:t>
            </a:r>
            <a:r>
              <a:rPr lang="ja-JP" altLang="en-US" sz="1400" dirty="0" smtClean="0">
                <a:solidFill>
                  <a:prstClr val="black"/>
                </a:solidFill>
                <a:latin typeface="メイリオ" panose="020B0604030504040204" pitchFamily="50" charset="-128"/>
                <a:ea typeface="メイリオ" panose="020B0604030504040204" pitchFamily="50" charset="-128"/>
              </a:rPr>
              <a:t>読み合う観点</a:t>
            </a:r>
            <a:r>
              <a:rPr lang="en-US" altLang="ja-JP" sz="1400" dirty="0" smtClean="0">
                <a:solidFill>
                  <a:prstClr val="black"/>
                </a:solidFill>
                <a:latin typeface="メイリオ" panose="020B0604030504040204" pitchFamily="50" charset="-128"/>
                <a:ea typeface="メイリオ" panose="020B0604030504040204" pitchFamily="50" charset="-128"/>
              </a:rPr>
              <a:t>【</a:t>
            </a:r>
            <a:r>
              <a:rPr lang="ja-JP" altLang="en-US" sz="1400" dirty="0" smtClean="0">
                <a:solidFill>
                  <a:prstClr val="black"/>
                </a:solidFill>
                <a:latin typeface="メイリオ" panose="020B0604030504040204" pitchFamily="50" charset="-128"/>
                <a:ea typeface="メイリオ" panose="020B0604030504040204" pitchFamily="50" charset="-128"/>
              </a:rPr>
              <a:t>読み合いのポイント</a:t>
            </a:r>
            <a:r>
              <a:rPr lang="en-US" altLang="ja-JP" sz="1400" dirty="0" smtClean="0">
                <a:solidFill>
                  <a:prstClr val="black"/>
                </a:solidFill>
                <a:latin typeface="メイリオ" panose="020B0604030504040204" pitchFamily="50" charset="-128"/>
                <a:ea typeface="メイリオ" panose="020B0604030504040204" pitchFamily="50" charset="-128"/>
              </a:rPr>
              <a:t>】</a:t>
            </a:r>
          </a:p>
          <a:p>
            <a:pPr lvl="0"/>
            <a:r>
              <a:rPr lang="ja-JP" altLang="en-US" sz="1400" dirty="0">
                <a:solidFill>
                  <a:prstClr val="black"/>
                </a:solidFill>
                <a:latin typeface="メイリオ" panose="020B0604030504040204" pitchFamily="50" charset="-128"/>
                <a:ea typeface="メイリオ" panose="020B0604030504040204" pitchFamily="50" charset="-128"/>
              </a:rPr>
              <a:t>　</a:t>
            </a:r>
            <a:r>
              <a:rPr lang="ja-JP" altLang="en-US" sz="1400" dirty="0" smtClean="0">
                <a:solidFill>
                  <a:prstClr val="black"/>
                </a:solidFill>
                <a:latin typeface="メイリオ" panose="020B0604030504040204" pitchFamily="50" charset="-128"/>
                <a:ea typeface="メイリオ" panose="020B0604030504040204" pitchFamily="50" charset="-128"/>
              </a:rPr>
              <a:t>を確認し、推敲時と同じグループで、互いの</a:t>
            </a:r>
            <a:endParaRPr lang="en-US" altLang="ja-JP" sz="1400" dirty="0" smtClean="0">
              <a:solidFill>
                <a:prstClr val="black"/>
              </a:solidFill>
              <a:latin typeface="メイリオ" panose="020B0604030504040204" pitchFamily="50" charset="-128"/>
              <a:ea typeface="メイリオ" panose="020B0604030504040204" pitchFamily="50" charset="-128"/>
            </a:endParaRPr>
          </a:p>
          <a:p>
            <a:pPr lvl="0"/>
            <a:r>
              <a:rPr lang="ja-JP" altLang="en-US" sz="1400" dirty="0">
                <a:solidFill>
                  <a:prstClr val="black"/>
                </a:solidFill>
                <a:latin typeface="メイリオ" panose="020B0604030504040204" pitchFamily="50" charset="-128"/>
                <a:ea typeface="メイリオ" panose="020B0604030504040204" pitchFamily="50" charset="-128"/>
              </a:rPr>
              <a:t>　</a:t>
            </a:r>
            <a:r>
              <a:rPr lang="ja-JP" altLang="en-US" sz="1400" dirty="0" smtClean="0">
                <a:solidFill>
                  <a:prstClr val="black"/>
                </a:solidFill>
                <a:latin typeface="メイリオ" panose="020B0604030504040204" pitchFamily="50" charset="-128"/>
                <a:ea typeface="メイリオ" panose="020B0604030504040204" pitchFamily="50" charset="-128"/>
              </a:rPr>
              <a:t>文章のよいところをデジタル付箋に記入する。</a:t>
            </a:r>
            <a:endParaRPr lang="en-US" altLang="ja-JP" sz="1400" dirty="0" smtClean="0">
              <a:solidFill>
                <a:prstClr val="black"/>
              </a:solidFill>
              <a:latin typeface="メイリオ" panose="020B0604030504040204" pitchFamily="50" charset="-128"/>
              <a:ea typeface="メイリオ" panose="020B0604030504040204" pitchFamily="50" charset="-128"/>
            </a:endParaRPr>
          </a:p>
          <a:p>
            <a:pPr lvl="0"/>
            <a:r>
              <a:rPr lang="en-US" altLang="ja-JP" sz="1400" dirty="0" smtClean="0">
                <a:solidFill>
                  <a:prstClr val="black"/>
                </a:solidFill>
                <a:latin typeface="メイリオ" panose="020B0604030504040204" pitchFamily="50" charset="-128"/>
                <a:ea typeface="メイリオ" panose="020B0604030504040204" pitchFamily="50" charset="-128"/>
              </a:rPr>
              <a:t>【</a:t>
            </a:r>
            <a:r>
              <a:rPr lang="ja-JP" altLang="en-US" sz="1400" dirty="0" smtClean="0">
                <a:solidFill>
                  <a:prstClr val="black"/>
                </a:solidFill>
                <a:latin typeface="メイリオ" panose="020B0604030504040204" pitchFamily="50" charset="-128"/>
                <a:ea typeface="メイリオ" panose="020B0604030504040204" pitchFamily="50" charset="-128"/>
              </a:rPr>
              <a:t>書き方</a:t>
            </a:r>
            <a:r>
              <a:rPr lang="en-US" altLang="ja-JP" sz="1400" dirty="0" smtClean="0">
                <a:solidFill>
                  <a:prstClr val="black"/>
                </a:solidFill>
                <a:latin typeface="メイリオ" panose="020B0604030504040204" pitchFamily="50" charset="-128"/>
                <a:ea typeface="メイリオ" panose="020B0604030504040204" pitchFamily="50" charset="-128"/>
              </a:rPr>
              <a:t>】</a:t>
            </a:r>
          </a:p>
          <a:p>
            <a:pPr lvl="0"/>
            <a:r>
              <a:rPr lang="ja-JP" altLang="en-US" sz="1400" dirty="0" smtClean="0">
                <a:solidFill>
                  <a:prstClr val="black"/>
                </a:solidFill>
                <a:latin typeface="メイリオ" panose="020B0604030504040204" pitchFamily="50" charset="-128"/>
                <a:ea typeface="メイリオ" panose="020B0604030504040204" pitchFamily="50" charset="-128"/>
              </a:rPr>
              <a:t>　・〇〇と書いてあるから、～と伝わってきたよ。</a:t>
            </a:r>
            <a:endParaRPr lang="en-US" altLang="ja-JP" sz="1400" dirty="0" smtClean="0">
              <a:solidFill>
                <a:prstClr val="black"/>
              </a:solidFill>
              <a:latin typeface="メイリオ" panose="020B0604030504040204" pitchFamily="50" charset="-128"/>
              <a:ea typeface="メイリオ" panose="020B0604030504040204" pitchFamily="50" charset="-128"/>
            </a:endParaRPr>
          </a:p>
          <a:p>
            <a:pPr lvl="0"/>
            <a:r>
              <a:rPr lang="ja-JP" altLang="en-US" sz="1400" dirty="0" smtClean="0">
                <a:solidFill>
                  <a:prstClr val="black"/>
                </a:solidFill>
                <a:latin typeface="メイリオ" panose="020B0604030504040204" pitchFamily="50" charset="-128"/>
                <a:ea typeface="メイリオ" panose="020B0604030504040204" pitchFamily="50" charset="-128"/>
              </a:rPr>
              <a:t>　・〇〇と書いてあるから、～と分かったよ。</a:t>
            </a:r>
            <a:endParaRPr lang="en-US" altLang="ja-JP" sz="1400" dirty="0" smtClean="0">
              <a:solidFill>
                <a:prstClr val="black"/>
              </a:solidFill>
              <a:latin typeface="メイリオ" panose="020B0604030504040204" pitchFamily="50" charset="-128"/>
              <a:ea typeface="メイリオ" panose="020B0604030504040204" pitchFamily="50" charset="-128"/>
            </a:endParaRPr>
          </a:p>
          <a:p>
            <a:r>
              <a:rPr lang="ja-JP" altLang="en-US" sz="1400" dirty="0" smtClean="0">
                <a:latin typeface="メイリオ" panose="020B0604030504040204" pitchFamily="50" charset="-128"/>
                <a:ea typeface="メイリオ" panose="020B0604030504040204" pitchFamily="50" charset="-128"/>
              </a:rPr>
              <a:t>　</a:t>
            </a:r>
            <a:r>
              <a:rPr lang="en-US" altLang="ja-JP" sz="1400" dirty="0" smtClean="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推敲の文章から、どのように変容したか、</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互いに理解できるようにする。</a:t>
            </a:r>
            <a:endParaRPr lang="en-US" altLang="ja-JP" sz="1400" dirty="0" smtClean="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r>
              <a:rPr lang="en-US" altLang="ja-JP" sz="1400" dirty="0" smtClean="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第</a:t>
            </a:r>
            <a:r>
              <a:rPr lang="en-US" altLang="ja-JP" sz="1400" dirty="0" smtClean="0">
                <a:latin typeface="メイリオ" panose="020B0604030504040204" pitchFamily="50" charset="-128"/>
                <a:ea typeface="メイリオ" panose="020B0604030504040204" pitchFamily="50" charset="-128"/>
              </a:rPr>
              <a:t>11</a:t>
            </a:r>
            <a:r>
              <a:rPr lang="ja-JP" altLang="en-US" sz="1400" dirty="0" smtClean="0">
                <a:latin typeface="メイリオ" panose="020B0604030504040204" pitchFamily="50" charset="-128"/>
                <a:ea typeface="メイリオ" panose="020B0604030504040204" pitchFamily="50" charset="-128"/>
              </a:rPr>
              <a:t>時</a:t>
            </a:r>
            <a:r>
              <a:rPr lang="en-US" altLang="ja-JP" sz="1400" dirty="0" smtClean="0">
                <a:latin typeface="メイリオ" panose="020B0604030504040204" pitchFamily="50" charset="-128"/>
                <a:ea typeface="メイリオ" panose="020B0604030504040204" pitchFamily="50" charset="-128"/>
              </a:rPr>
              <a:t>】</a:t>
            </a:r>
          </a:p>
          <a:p>
            <a:r>
              <a:rPr lang="ja-JP" altLang="en-US" sz="1400" dirty="0" smtClean="0">
                <a:latin typeface="メイリオ" panose="020B0604030504040204" pitchFamily="50" charset="-128"/>
                <a:ea typeface="メイリオ" panose="020B0604030504040204" pitchFamily="50" charset="-128"/>
              </a:rPr>
              <a:t>○第</a:t>
            </a:r>
            <a:r>
              <a:rPr lang="en-US" altLang="ja-JP" sz="1400" dirty="0" smtClean="0">
                <a:latin typeface="メイリオ" panose="020B0604030504040204" pitchFamily="50" charset="-128"/>
                <a:ea typeface="メイリオ" panose="020B0604030504040204" pitchFamily="50" charset="-128"/>
              </a:rPr>
              <a:t>10</a:t>
            </a:r>
            <a:r>
              <a:rPr lang="ja-JP" altLang="en-US" sz="1400" dirty="0" smtClean="0">
                <a:latin typeface="メイリオ" panose="020B0604030504040204" pitchFamily="50" charset="-128"/>
                <a:ea typeface="メイリオ" panose="020B0604030504040204" pitchFamily="50" charset="-128"/>
              </a:rPr>
              <a:t>時と同様に進める。　　　　　　　　　</a:t>
            </a:r>
            <a:endParaRPr lang="en-US" altLang="ja-JP" sz="1400" dirty="0">
              <a:solidFill>
                <a:prstClr val="black"/>
              </a:solidFill>
              <a:latin typeface="メイリオ" panose="020B0604030504040204" pitchFamily="50" charset="-128"/>
              <a:ea typeface="メイリオ" panose="020B0604030504040204" pitchFamily="50" charset="-128"/>
            </a:endParaRPr>
          </a:p>
          <a:p>
            <a:r>
              <a:rPr lang="ja-JP" altLang="en-US" sz="1400" dirty="0" smtClean="0">
                <a:latin typeface="メイリオ" panose="020B0604030504040204" pitchFamily="50" charset="-128"/>
                <a:ea typeface="メイリオ" panose="020B0604030504040204" pitchFamily="50" charset="-128"/>
              </a:rPr>
              <a:t>○終わった児童は、他のグループの文章を読み、</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文章のよいところを見付ける。</a:t>
            </a:r>
            <a:endParaRPr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文章の再修正を可能とする。</a:t>
            </a:r>
            <a:endParaRPr lang="en-US" altLang="ja-JP" sz="1400" dirty="0" smtClean="0">
              <a:latin typeface="メイリオ" panose="020B0604030504040204" pitchFamily="50" charset="-128"/>
              <a:ea typeface="メイリオ" panose="020B0604030504040204" pitchFamily="50" charset="-128"/>
            </a:endParaRPr>
          </a:p>
        </p:txBody>
      </p:sp>
      <p:sp>
        <p:nvSpPr>
          <p:cNvPr id="6" name="角丸四角形 5"/>
          <p:cNvSpPr/>
          <p:nvPr/>
        </p:nvSpPr>
        <p:spPr>
          <a:xfrm>
            <a:off x="352436" y="1315200"/>
            <a:ext cx="4126257" cy="875529"/>
          </a:xfrm>
          <a:prstGeom prst="roundRect">
            <a:avLst/>
          </a:prstGeom>
          <a:noFill/>
          <a:ln w="57150">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600" dirty="0" smtClean="0">
                <a:solidFill>
                  <a:schemeClr val="tx1">
                    <a:lumMod val="85000"/>
                    <a:lumOff val="15000"/>
                  </a:schemeClr>
                </a:solidFill>
                <a:latin typeface="メイリオ" panose="020B0604030504040204" pitchFamily="50" charset="-128"/>
                <a:ea typeface="メイリオ" panose="020B0604030504040204" pitchFamily="50" charset="-128"/>
              </a:rPr>
              <a:t>文章のよいところの観点</a:t>
            </a:r>
            <a:r>
              <a:rPr lang="en-US" altLang="ja-JP" sz="1600" dirty="0" smtClean="0">
                <a:solidFill>
                  <a:schemeClr val="tx1">
                    <a:lumMod val="85000"/>
                    <a:lumOff val="15000"/>
                  </a:schemeClr>
                </a:solidFill>
                <a:latin typeface="メイリオ" panose="020B0604030504040204" pitchFamily="50" charset="-128"/>
                <a:ea typeface="メイリオ" panose="020B0604030504040204" pitchFamily="50" charset="-128"/>
              </a:rPr>
              <a:t>【</a:t>
            </a:r>
            <a:r>
              <a:rPr kumimoji="1" lang="ja-JP" altLang="en-US" sz="1600" dirty="0" smtClean="0">
                <a:solidFill>
                  <a:schemeClr val="tx1">
                    <a:lumMod val="85000"/>
                    <a:lumOff val="15000"/>
                  </a:schemeClr>
                </a:solidFill>
                <a:latin typeface="メイリオ" panose="020B0604030504040204" pitchFamily="50" charset="-128"/>
                <a:ea typeface="メイリオ" panose="020B0604030504040204" pitchFamily="50" charset="-128"/>
              </a:rPr>
              <a:t>読み合いの</a:t>
            </a:r>
            <a:endParaRPr kumimoji="1" lang="en-US" altLang="ja-JP" sz="1600" dirty="0" smtClean="0">
              <a:solidFill>
                <a:schemeClr val="tx1">
                  <a:lumMod val="85000"/>
                  <a:lumOff val="15000"/>
                </a:schemeClr>
              </a:solidFill>
              <a:latin typeface="メイリオ" panose="020B0604030504040204" pitchFamily="50" charset="-128"/>
              <a:ea typeface="メイリオ" panose="020B0604030504040204" pitchFamily="50" charset="-128"/>
            </a:endParaRPr>
          </a:p>
          <a:p>
            <a:r>
              <a:rPr kumimoji="1" lang="ja-JP" altLang="en-US" sz="1600" dirty="0" smtClean="0">
                <a:solidFill>
                  <a:schemeClr val="tx1">
                    <a:lumMod val="85000"/>
                    <a:lumOff val="15000"/>
                  </a:schemeClr>
                </a:solidFill>
                <a:latin typeface="メイリオ" panose="020B0604030504040204" pitchFamily="50" charset="-128"/>
                <a:ea typeface="メイリオ" panose="020B0604030504040204" pitchFamily="50" charset="-128"/>
              </a:rPr>
              <a:t>ポイント</a:t>
            </a:r>
            <a:r>
              <a:rPr kumimoji="1" lang="en-US" altLang="ja-JP" sz="1600" dirty="0" smtClean="0">
                <a:solidFill>
                  <a:schemeClr val="tx1">
                    <a:lumMod val="85000"/>
                    <a:lumOff val="15000"/>
                  </a:schemeClr>
                </a:solidFill>
                <a:latin typeface="メイリオ" panose="020B0604030504040204" pitchFamily="50" charset="-128"/>
                <a:ea typeface="メイリオ" panose="020B0604030504040204" pitchFamily="50" charset="-128"/>
              </a:rPr>
              <a:t>】</a:t>
            </a:r>
            <a:r>
              <a:rPr kumimoji="1" lang="ja-JP" altLang="en-US" sz="1600" dirty="0" smtClean="0">
                <a:solidFill>
                  <a:schemeClr val="tx1">
                    <a:lumMod val="85000"/>
                    <a:lumOff val="15000"/>
                  </a:schemeClr>
                </a:solidFill>
                <a:latin typeface="メイリオ" panose="020B0604030504040204" pitchFamily="50" charset="-128"/>
                <a:ea typeface="メイリオ" panose="020B0604030504040204" pitchFamily="50" charset="-128"/>
              </a:rPr>
              <a:t>を押さえ、友達の文章のよいところを見付けることができる。</a:t>
            </a:r>
            <a:endParaRPr kumimoji="1" lang="en-US" altLang="ja-JP" sz="1600" dirty="0" smtClean="0">
              <a:solidFill>
                <a:schemeClr val="tx1">
                  <a:lumMod val="85000"/>
                  <a:lumOff val="15000"/>
                </a:schemeClr>
              </a:solidFill>
              <a:latin typeface="メイリオ" panose="020B0604030504040204" pitchFamily="50" charset="-128"/>
              <a:ea typeface="メイリオ" panose="020B0604030504040204" pitchFamily="50" charset="-128"/>
            </a:endParaRPr>
          </a:p>
        </p:txBody>
      </p:sp>
      <p:sp>
        <p:nvSpPr>
          <p:cNvPr id="23" name="右矢印 22"/>
          <p:cNvSpPr/>
          <p:nvPr/>
        </p:nvSpPr>
        <p:spPr>
          <a:xfrm rot="16200000" flipH="1">
            <a:off x="7098093" y="2300155"/>
            <a:ext cx="184704" cy="19527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hlinkClick r:id="rId4" action="ppaction://hlinksldjump"/>
          </p:cNvPr>
          <p:cNvSpPr/>
          <p:nvPr/>
        </p:nvSpPr>
        <p:spPr>
          <a:xfrm>
            <a:off x="2136675" y="6337627"/>
            <a:ext cx="2492990" cy="369332"/>
          </a:xfrm>
          <a:prstGeom prst="rect">
            <a:avLst/>
          </a:prstGeom>
        </p:spPr>
        <p:txBody>
          <a:bodyPr wrap="none">
            <a:spAutoFit/>
          </a:bodyPr>
          <a:lstStyle/>
          <a:p>
            <a:r>
              <a:rPr lang="ja-JP" altLang="en-US" dirty="0" smtClean="0">
                <a:solidFill>
                  <a:schemeClr val="tx1">
                    <a:lumMod val="75000"/>
                    <a:lumOff val="25000"/>
                  </a:schemeClr>
                </a:solidFill>
                <a:hlinkClick r:id="rId4" action="ppaction://hlinksldjump"/>
              </a:rPr>
              <a:t>デジタルワークシート</a:t>
            </a:r>
            <a:endParaRPr lang="ja-JP" altLang="en-US" dirty="0">
              <a:solidFill>
                <a:schemeClr val="tx1">
                  <a:lumMod val="75000"/>
                  <a:lumOff val="25000"/>
                </a:schemeClr>
              </a:solidFill>
            </a:endParaRPr>
          </a:p>
        </p:txBody>
      </p:sp>
      <p:pic>
        <p:nvPicPr>
          <p:cNvPr id="19" name="図 18">
            <a:hlinkClick r:id="rId5" action="ppaction://hlinksldjump"/>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6778575" flipH="1">
            <a:off x="1919370" y="6391748"/>
            <a:ext cx="279759" cy="255727"/>
          </a:xfrm>
          <a:prstGeom prst="rect">
            <a:avLst/>
          </a:prstGeom>
        </p:spPr>
      </p:pic>
      <p:sp>
        <p:nvSpPr>
          <p:cNvPr id="21" name="動作設定ボタン: ホーム 20">
            <a:hlinkClick r:id="" action="ppaction://hlinkshowjump?jump=firstslide" highlightClick="1"/>
          </p:cNvPr>
          <p:cNvSpPr/>
          <p:nvPr/>
        </p:nvSpPr>
        <p:spPr>
          <a:xfrm>
            <a:off x="113574" y="6332143"/>
            <a:ext cx="483044" cy="411892"/>
          </a:xfrm>
          <a:prstGeom prst="actionButtonHom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動作設定ボタン: 戻る 23">
            <a:hlinkClick r:id="" action="ppaction://hlinkshowjump?jump=lastslideviewed" highlightClick="1"/>
          </p:cNvPr>
          <p:cNvSpPr/>
          <p:nvPr/>
        </p:nvSpPr>
        <p:spPr>
          <a:xfrm>
            <a:off x="113574" y="5868509"/>
            <a:ext cx="483044" cy="408821"/>
          </a:xfrm>
          <a:prstGeom prst="actionButtonRetur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2" name="図 2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48676" y="118975"/>
            <a:ext cx="3820038" cy="2158927"/>
          </a:xfrm>
          <a:prstGeom prst="rect">
            <a:avLst/>
          </a:prstGeom>
        </p:spPr>
      </p:pic>
      <p:sp>
        <p:nvSpPr>
          <p:cNvPr id="14" name="角丸四角形 13"/>
          <p:cNvSpPr/>
          <p:nvPr/>
        </p:nvSpPr>
        <p:spPr>
          <a:xfrm>
            <a:off x="250223" y="672338"/>
            <a:ext cx="5117778" cy="371269"/>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b="1"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互いの文章のよいところを見付ける学習活動②</a:t>
            </a:r>
            <a:r>
              <a:rPr kumimoji="1" lang="ja-JP" altLang="en-US" b="1" dirty="0" smtClean="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1" lang="ja-JP" altLang="en-US"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6345224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4952</TotalTime>
  <Words>8277</Words>
  <Application>Microsoft Office PowerPoint</Application>
  <PresentationFormat>ワイド画面</PresentationFormat>
  <Paragraphs>721</Paragraphs>
  <Slides>24</Slides>
  <Notes>12</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スライド タイトル</vt:lpstr>
      </vt:variant>
      <vt:variant>
        <vt:i4>24</vt:i4>
      </vt:variant>
      <vt:variant>
        <vt:lpstr>目的別スライド ショー</vt:lpstr>
      </vt:variant>
      <vt:variant>
        <vt:i4>1</vt:i4>
      </vt:variant>
    </vt:vector>
  </HeadingPairs>
  <TitlesOfParts>
    <vt:vector size="31" baseType="lpstr">
      <vt:lpstr>HG教科書体</vt:lpstr>
      <vt:lpstr>メイリオ</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学びの活動</vt:lpstr>
    </vt:vector>
  </TitlesOfParts>
  <Company>TAIMS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小松　史</dc:creator>
  <cp:lastModifiedBy>小松　史</cp:lastModifiedBy>
  <cp:revision>261</cp:revision>
  <cp:lastPrinted>2024-02-06T01:24:26Z</cp:lastPrinted>
  <dcterms:created xsi:type="dcterms:W3CDTF">2023-11-06T02:46:30Z</dcterms:created>
  <dcterms:modified xsi:type="dcterms:W3CDTF">2024-03-11T03:59:30Z</dcterms:modified>
</cp:coreProperties>
</file>